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98" r:id="rId3"/>
    <p:sldId id="309" r:id="rId4"/>
    <p:sldId id="308" r:id="rId5"/>
    <p:sldId id="303" r:id="rId6"/>
    <p:sldId id="301" r:id="rId7"/>
    <p:sldId id="302" r:id="rId8"/>
    <p:sldId id="310" r:id="rId9"/>
    <p:sldId id="307"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8"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3BAF04-41A7-40EF-8017-38FA0F771CA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39C27DD6-A19E-4971-A25E-3BE52273B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070C5D25-E31A-4F8C-8321-01BC45FBDA7F}"/>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5" name="Нижний колонтитул 4">
            <a:extLst>
              <a:ext uri="{FF2B5EF4-FFF2-40B4-BE49-F238E27FC236}">
                <a16:creationId xmlns:a16="http://schemas.microsoft.com/office/drawing/2014/main" xmlns="" id="{84540174-87A7-4AB3-BB25-E59490D02D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7806755-BD23-455F-90CF-176AB9E0FFF2}"/>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303001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C565B1E-089A-4CA0-A969-6F2599A07D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4A7960CD-25DB-4F26-9D97-EB194532A65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ABB4F10-938D-49CF-B282-DFB817EA8C5C}"/>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5" name="Нижний колонтитул 4">
            <a:extLst>
              <a:ext uri="{FF2B5EF4-FFF2-40B4-BE49-F238E27FC236}">
                <a16:creationId xmlns:a16="http://schemas.microsoft.com/office/drawing/2014/main" xmlns="" id="{F8A0807D-F0C9-4205-9082-A1671F6027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F7F0A93-8D4D-42E9-9712-5D5AD9DEB0F1}"/>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402354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27419B9-572A-4B80-9A67-F6CF763914F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0D0153B2-D164-40CA-839C-1A3175DC426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81ADCC6-47FC-4B35-9628-F0E17A35B302}"/>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5" name="Нижний колонтитул 4">
            <a:extLst>
              <a:ext uri="{FF2B5EF4-FFF2-40B4-BE49-F238E27FC236}">
                <a16:creationId xmlns:a16="http://schemas.microsoft.com/office/drawing/2014/main" xmlns="" id="{38EFAA12-08FB-42AA-90A2-7356D553AF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D477E01-7C76-47DD-9387-46BC13503699}"/>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43064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27FE50-B7A0-4E05-A6CF-7A3DFB4C22F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9E7E7672-F643-434A-9A6D-C6188E8961F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8D0C8A5-E571-4DC0-B3A1-2A7866A06DDC}"/>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5" name="Нижний колонтитул 4">
            <a:extLst>
              <a:ext uri="{FF2B5EF4-FFF2-40B4-BE49-F238E27FC236}">
                <a16:creationId xmlns:a16="http://schemas.microsoft.com/office/drawing/2014/main" xmlns="" id="{F6B2DCBB-EA9F-4337-8C1D-97C15CAE67A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4AED34A-F3F0-4469-8F1D-804C4FF38E5C}"/>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171693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327119-CF6D-4EB4-AD42-A61B9835DA9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22F3ACB3-C721-4371-85B1-E24CCEEC9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3424B027-FA2F-41F8-A344-19976DB56789}"/>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5" name="Нижний колонтитул 4">
            <a:extLst>
              <a:ext uri="{FF2B5EF4-FFF2-40B4-BE49-F238E27FC236}">
                <a16:creationId xmlns:a16="http://schemas.microsoft.com/office/drawing/2014/main" xmlns="" id="{D5215424-E2CA-411F-A775-78CAF955A0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67E625F-8F3B-48E3-8D9D-FF6CA9C71439}"/>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259685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3F1EED8-9170-4751-86FF-938843625C5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F4B2047-D01F-460D-B421-6883C573F41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313247EA-D9F0-48D9-858F-892CC6F7B8B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D4E98774-8E15-4F1F-A9E8-B229D417C085}"/>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6" name="Нижний колонтитул 5">
            <a:extLst>
              <a:ext uri="{FF2B5EF4-FFF2-40B4-BE49-F238E27FC236}">
                <a16:creationId xmlns:a16="http://schemas.microsoft.com/office/drawing/2014/main" xmlns="" id="{220AADCD-AF37-4427-927D-13883C3D5B9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E009398-41F5-4A02-B8E3-A061E7571211}"/>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347246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1D5BB10-3A0A-46C6-A8DF-8C113841428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4F6C4CEE-11E5-4665-B855-03A1C48553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4D759C60-41ED-4F0B-AC62-5F7817BCFDE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36B3541E-B2BC-465E-A9DD-10ABB2B50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AD898F0-57EA-4F4C-8DE4-23858FE696E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095708B-E1ED-43EE-BF46-EF2EE33A3554}"/>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8" name="Нижний колонтитул 7">
            <a:extLst>
              <a:ext uri="{FF2B5EF4-FFF2-40B4-BE49-F238E27FC236}">
                <a16:creationId xmlns:a16="http://schemas.microsoft.com/office/drawing/2014/main" xmlns="" id="{A050C12A-EECF-437A-8705-ADAC30114C8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E1940FE7-6BAC-4443-97A1-966646E069BE}"/>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134449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C797FB-51AD-44F1-B128-DC3DD13343C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32564FA7-09BB-4043-95A6-69D1F61392DF}"/>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4" name="Нижний колонтитул 3">
            <a:extLst>
              <a:ext uri="{FF2B5EF4-FFF2-40B4-BE49-F238E27FC236}">
                <a16:creationId xmlns:a16="http://schemas.microsoft.com/office/drawing/2014/main" xmlns="" id="{95287F3E-7C69-4383-9D05-309DBDC19D8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DC1249B6-94DA-4AE0-84C9-8CB27301D49A}"/>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239609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B820E61B-B947-46DB-8559-7AE83DC108D0}"/>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3" name="Нижний колонтитул 2">
            <a:extLst>
              <a:ext uri="{FF2B5EF4-FFF2-40B4-BE49-F238E27FC236}">
                <a16:creationId xmlns:a16="http://schemas.microsoft.com/office/drawing/2014/main" xmlns="" id="{BB7C5C1D-93B0-46BB-82C5-AD52309B515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5B49A8CD-5568-44FA-AF9E-F3B9DCCD6ADF}"/>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259597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492F47-4947-4314-AE29-0ACE2BF0B2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1BD0A162-D6FE-4BFB-9DD3-2ED3BE043A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A209BE6-2F2C-4FCB-82CB-2869BB1CA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1DA6CD0-4E3C-4F59-8055-FFD7CCEC21D9}"/>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6" name="Нижний колонтитул 5">
            <a:extLst>
              <a:ext uri="{FF2B5EF4-FFF2-40B4-BE49-F238E27FC236}">
                <a16:creationId xmlns:a16="http://schemas.microsoft.com/office/drawing/2014/main" xmlns="" id="{BAD91532-5622-4B36-AFD9-3EF3970681B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5328CD7-1FB0-4CF1-B957-8707ADEAE111}"/>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81964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9002DD-BC46-4420-A9A2-AD8496745C3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D8D50319-EF85-498C-AD2A-182D2D28A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58B07F1F-6B06-4497-B79E-76D5CDC37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68CDADE-98ED-4969-8729-76C62924A2B8}"/>
              </a:ext>
            </a:extLst>
          </p:cNvPr>
          <p:cNvSpPr>
            <a:spLocks noGrp="1"/>
          </p:cNvSpPr>
          <p:nvPr>
            <p:ph type="dt" sz="half" idx="10"/>
          </p:nvPr>
        </p:nvSpPr>
        <p:spPr/>
        <p:txBody>
          <a:bodyPr/>
          <a:lstStyle/>
          <a:p>
            <a:fld id="{4A629CB6-AEF9-4D57-9ABB-9EBCC76A8341}" type="datetimeFigureOut">
              <a:rPr lang="ru-RU" smtClean="0"/>
              <a:pPr/>
              <a:t>23.04.2019</a:t>
            </a:fld>
            <a:endParaRPr lang="ru-RU"/>
          </a:p>
        </p:txBody>
      </p:sp>
      <p:sp>
        <p:nvSpPr>
          <p:cNvPr id="6" name="Нижний колонтитул 5">
            <a:extLst>
              <a:ext uri="{FF2B5EF4-FFF2-40B4-BE49-F238E27FC236}">
                <a16:creationId xmlns:a16="http://schemas.microsoft.com/office/drawing/2014/main" xmlns="" id="{D57C683A-739B-4427-8528-44F9FA59F9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71A7C73-6C44-4D8A-BAA2-20F88907A51C}"/>
              </a:ext>
            </a:extLst>
          </p:cNvPr>
          <p:cNvSpPr>
            <a:spLocks noGrp="1"/>
          </p:cNvSpPr>
          <p:nvPr>
            <p:ph type="sldNum" sz="quarter" idx="12"/>
          </p:nvPr>
        </p:nvSpPr>
        <p:spPr/>
        <p:txBody>
          <a:body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47833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0A2BFE8-E85D-421B-8834-01694AD87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8BAA64BA-C039-42F8-84A5-C797B73AF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89B683F-3342-4C86-95DD-A6B076075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29CB6-AEF9-4D57-9ABB-9EBCC76A8341}" type="datetimeFigureOut">
              <a:rPr lang="ru-RU" smtClean="0"/>
              <a:pPr/>
              <a:t>23.04.2019</a:t>
            </a:fld>
            <a:endParaRPr lang="ru-RU"/>
          </a:p>
        </p:txBody>
      </p:sp>
      <p:sp>
        <p:nvSpPr>
          <p:cNvPr id="5" name="Нижний колонтитул 4">
            <a:extLst>
              <a:ext uri="{FF2B5EF4-FFF2-40B4-BE49-F238E27FC236}">
                <a16:creationId xmlns:a16="http://schemas.microsoft.com/office/drawing/2014/main" xmlns="" id="{1584A3D5-6DEC-4F9F-9655-157B0370C5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A07E93DD-1C4B-40A3-8A08-C031C897EB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9F8A6-2AE8-4819-B48B-7FD5D1F6735F}" type="slidenum">
              <a:rPr lang="ru-RU" smtClean="0"/>
              <a:pPr/>
              <a:t>‹#›</a:t>
            </a:fld>
            <a:endParaRPr lang="ru-RU"/>
          </a:p>
        </p:txBody>
      </p:sp>
    </p:spTree>
    <p:extLst>
      <p:ext uri="{BB962C8B-B14F-4D97-AF65-F5344CB8AC3E}">
        <p14:creationId xmlns:p14="http://schemas.microsoft.com/office/powerpoint/2010/main" xmlns="" val="3122340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hyperlink" Target="http://pngimg.com/download/11411" TargetMode="External"/><Relationship Id="rId5" Type="http://schemas.openxmlformats.org/officeDocument/2006/relationships/image" Target="../media/image7.png"/><Relationship Id="rId4" Type="http://schemas.openxmlformats.org/officeDocument/2006/relationships/hyperlink" Target="https://commons.wikimedia.org/wiki/File:Taburin_s640x480_Kapitalist.jpg"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commons.wikimedia.org/wiki/File:Taburin_s640x480_Kapitalist.jpg"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5.wmf"/><Relationship Id="rId4" Type="http://schemas.openxmlformats.org/officeDocument/2006/relationships/hyperlink" Target="http://pngimg.com/download/11411"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wmf"/><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s://commons.wikimedia.org/wiki/File:Taburin_s640x480_Kapitalist.jpg" TargetMode="External"/><Relationship Id="rId5" Type="http://schemas.openxmlformats.org/officeDocument/2006/relationships/image" Target="../media/image13.jpeg"/><Relationship Id="rId4" Type="http://schemas.openxmlformats.org/officeDocument/2006/relationships/hyperlink" Target="http://pngimg.com/download/1141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hyperlink" Target="http://pngimg.com/download/1141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jpeg"/><Relationship Id="rId7" Type="http://schemas.openxmlformats.org/officeDocument/2006/relationships/image" Target="../media/image17.png"/><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hyperlink" Target="http://pngimg.com/download/11411" TargetMode="External"/><Relationship Id="rId5" Type="http://schemas.openxmlformats.org/officeDocument/2006/relationships/image" Target="../media/image7.png"/><Relationship Id="rId4" Type="http://schemas.openxmlformats.org/officeDocument/2006/relationships/hyperlink" Target="https://commons.wikimedia.org/wiki/File:Taburin_s640x480_Kapitalist.jpg"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jpeg"/><Relationship Id="rId7" Type="http://schemas.openxmlformats.org/officeDocument/2006/relationships/image" Target="../media/image8.png"/><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hyperlink" Target="http://pngimg.com/download/11411" TargetMode="External"/><Relationship Id="rId5" Type="http://schemas.openxmlformats.org/officeDocument/2006/relationships/image" Target="../media/image7.png"/><Relationship Id="rId10" Type="http://schemas.openxmlformats.org/officeDocument/2006/relationships/hyperlink" Target="https://pixnio.com/fr/architecture-fr/batiments/batiment-acier-ciel-high-grue-construction-industrie-architecture" TargetMode="External"/><Relationship Id="rId4" Type="http://schemas.openxmlformats.org/officeDocument/2006/relationships/hyperlink" Target="https://commons.wikimedia.org/wiki/File:Taburin_s640x480_Kapitalist.jpg" TargetMode="Externa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jpeg"/><Relationship Id="rId7" Type="http://schemas.openxmlformats.org/officeDocument/2006/relationships/image" Target="../media/image8.png"/><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hyperlink" Target="http://pngimg.com/download/11411" TargetMode="External"/><Relationship Id="rId5" Type="http://schemas.openxmlformats.org/officeDocument/2006/relationships/image" Target="../media/image7.png"/><Relationship Id="rId10" Type="http://schemas.openxmlformats.org/officeDocument/2006/relationships/hyperlink" Target="https://pixnio.com/fr/architecture-fr/batiments/batiment-acier-ciel-high-grue-construction-industrie-architecture" TargetMode="External"/><Relationship Id="rId4" Type="http://schemas.openxmlformats.org/officeDocument/2006/relationships/hyperlink" Target="https://commons.wikimedia.org/wiki/File:Taburin_s640x480_Kapitalist.jpg" TargetMode="External"/><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7856" y="-574"/>
            <a:ext cx="9838522" cy="6856993"/>
          </a:xfrm>
          <a:prstGeom prst="rect">
            <a:avLst/>
          </a:prstGeom>
        </p:spPr>
      </p:pic>
      <p:sp>
        <p:nvSpPr>
          <p:cNvPr id="5" name="Прямоугольник 4"/>
          <p:cNvSpPr/>
          <p:nvPr/>
        </p:nvSpPr>
        <p:spPr>
          <a:xfrm>
            <a:off x="5515078" y="2318719"/>
            <a:ext cx="5431300" cy="228587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6" name="Прямоугольник 5"/>
          <p:cNvSpPr/>
          <p:nvPr/>
        </p:nvSpPr>
        <p:spPr>
          <a:xfrm>
            <a:off x="5642448" y="2530090"/>
            <a:ext cx="5221228" cy="1468696"/>
          </a:xfrm>
          <a:prstGeom prst="rect">
            <a:avLst/>
          </a:prstGeom>
        </p:spPr>
        <p:txBody>
          <a:bodyPr wrap="square" lIns="82892" tIns="41446" rIns="82892" bIns="41446">
            <a:spAutoFit/>
          </a:bodyPr>
          <a:lstStyle/>
          <a:p>
            <a:pPr algn="ctr"/>
            <a:r>
              <a:rPr lang="ru-RU" sz="2400" b="1" dirty="0">
                <a:solidFill>
                  <a:schemeClr val="bg1"/>
                </a:solidFill>
                <a:latin typeface="Times New Roman" pitchFamily="18" charset="0"/>
                <a:cs typeface="Times New Roman" pitchFamily="18" charset="0"/>
              </a:rPr>
              <a:t>Формирование кадрового резерва строительной отрасли:</a:t>
            </a:r>
          </a:p>
          <a:p>
            <a:pPr algn="ctr"/>
            <a:endParaRPr lang="ru-RU" sz="2400" b="1" dirty="0">
              <a:solidFill>
                <a:schemeClr val="bg1"/>
              </a:solidFill>
              <a:latin typeface="Times New Roman" pitchFamily="18" charset="0"/>
              <a:cs typeface="Times New Roman" pitchFamily="18" charset="0"/>
            </a:endParaRPr>
          </a:p>
          <a:p>
            <a:pPr algn="ctr"/>
            <a:r>
              <a:rPr lang="ru-RU" b="1" i="1" cap="all" dirty="0">
                <a:solidFill>
                  <a:schemeClr val="bg1"/>
                </a:solidFill>
                <a:latin typeface="Times New Roman" pitchFamily="18" charset="0"/>
                <a:cs typeface="Times New Roman" pitchFamily="18" charset="0"/>
              </a:rPr>
              <a:t>Стратегические задачи</a:t>
            </a:r>
            <a:endParaRPr lang="ru-RU" b="1" i="1" cap="all" dirty="0">
              <a:solidFill>
                <a:schemeClr val="bg1"/>
              </a:solidFill>
            </a:endParaRPr>
          </a:p>
        </p:txBody>
      </p:sp>
      <p:sp>
        <p:nvSpPr>
          <p:cNvPr id="13" name="Прямоугольник 12"/>
          <p:cNvSpPr/>
          <p:nvPr/>
        </p:nvSpPr>
        <p:spPr>
          <a:xfrm>
            <a:off x="9335682" y="6480693"/>
            <a:ext cx="1527994" cy="279140"/>
          </a:xfrm>
          <a:prstGeom prst="rect">
            <a:avLst/>
          </a:prstGeom>
        </p:spPr>
        <p:txBody>
          <a:bodyPr wrap="square" lIns="82892" tIns="41446" rIns="82892" bIns="41446">
            <a:spAutoFit/>
          </a:bodyPr>
          <a:lstStyle/>
          <a:p>
            <a:pPr algn="r"/>
            <a:r>
              <a:rPr lang="ru-RU" sz="1270" dirty="0">
                <a:solidFill>
                  <a:schemeClr val="bg1"/>
                </a:solidFill>
              </a:rPr>
              <a:t>Москва, 2019</a:t>
            </a:r>
            <a:endParaRPr lang="ru-RU" sz="1270" b="1" dirty="0">
              <a:solidFill>
                <a:schemeClr val="bg1"/>
              </a:solidFill>
            </a:endParaRPr>
          </a:p>
        </p:txBody>
      </p:sp>
      <p:sp>
        <p:nvSpPr>
          <p:cNvPr id="9" name="Прямоугольник 8"/>
          <p:cNvSpPr/>
          <p:nvPr/>
        </p:nvSpPr>
        <p:spPr>
          <a:xfrm>
            <a:off x="2742370" y="2318719"/>
            <a:ext cx="2772708" cy="228587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pic>
        <p:nvPicPr>
          <p:cNvPr id="21" name="Рисунок 20" descr="G:\моеее\Temp Lena\фирменный стиль АРКОР\аркор3.jpg"/>
          <p:cNvPicPr/>
          <p:nvPr/>
        </p:nvPicPr>
        <p:blipFill>
          <a:blip r:embed="rId3" cstate="print"/>
          <a:srcRect/>
          <a:stretch>
            <a:fillRect/>
          </a:stretch>
        </p:blipFill>
        <p:spPr bwMode="auto">
          <a:xfrm>
            <a:off x="27515" y="6577279"/>
            <a:ext cx="1260468" cy="279140"/>
          </a:xfrm>
          <a:prstGeom prst="rect">
            <a:avLst/>
          </a:prstGeom>
          <a:noFill/>
          <a:ln w="9525">
            <a:noFill/>
            <a:miter lim="800000"/>
            <a:headEnd/>
            <a:tailEnd/>
          </a:ln>
        </p:spPr>
      </p:pic>
      <p:sp>
        <p:nvSpPr>
          <p:cNvPr id="11" name="Прямоугольник 10"/>
          <p:cNvSpPr/>
          <p:nvPr/>
        </p:nvSpPr>
        <p:spPr>
          <a:xfrm>
            <a:off x="4346570" y="6480693"/>
            <a:ext cx="3990153" cy="279140"/>
          </a:xfrm>
          <a:prstGeom prst="rect">
            <a:avLst/>
          </a:prstGeom>
        </p:spPr>
        <p:txBody>
          <a:bodyPr wrap="square" lIns="82892" tIns="41446" rIns="82892" bIns="41446">
            <a:spAutoFit/>
          </a:bodyPr>
          <a:lstStyle/>
          <a:p>
            <a:pPr algn="r"/>
            <a:r>
              <a:rPr lang="ru-RU" sz="1270" dirty="0">
                <a:solidFill>
                  <a:schemeClr val="bg1"/>
                </a:solidFill>
              </a:rPr>
              <a:t>А.А.Герасимов,  д.ф.-м.н., профессор</a:t>
            </a:r>
            <a:endParaRPr lang="ru-RU" sz="1270" b="1" dirty="0">
              <a:solidFill>
                <a:schemeClr val="bg1"/>
              </a:solidFill>
            </a:endParaRPr>
          </a:p>
        </p:txBody>
      </p:sp>
      <p:sp>
        <p:nvSpPr>
          <p:cNvPr id="18" name="Половина рамки 17"/>
          <p:cNvSpPr/>
          <p:nvPr/>
        </p:nvSpPr>
        <p:spPr>
          <a:xfrm>
            <a:off x="2177924" y="2083385"/>
            <a:ext cx="1360667" cy="1360667"/>
          </a:xfrm>
          <a:prstGeom prst="halfFrame">
            <a:avLst>
              <a:gd name="adj1" fmla="val 8444"/>
              <a:gd name="adj2" fmla="val 9629"/>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solidFill>
                <a:schemeClr val="tx1"/>
              </a:solidFill>
            </a:endParaRPr>
          </a:p>
        </p:txBody>
      </p:sp>
      <p:pic>
        <p:nvPicPr>
          <p:cNvPr id="16" name="Рисунок 15" descr="Arch_2.jpg"/>
          <p:cNvPicPr>
            <a:picLocks noChangeAspect="1"/>
          </p:cNvPicPr>
          <p:nvPr/>
        </p:nvPicPr>
        <p:blipFill>
          <a:blip r:embed="rId4" cstate="print"/>
          <a:stretch>
            <a:fillRect/>
          </a:stretch>
        </p:blipFill>
        <p:spPr>
          <a:xfrm>
            <a:off x="2742370" y="2327508"/>
            <a:ext cx="2770487" cy="2267778"/>
          </a:xfrm>
          <a:prstGeom prst="rect">
            <a:avLst/>
          </a:prstGeom>
        </p:spPr>
      </p:pic>
      <p:pic>
        <p:nvPicPr>
          <p:cNvPr id="12" name="Рисунок 11">
            <a:extLst>
              <a:ext uri="{FF2B5EF4-FFF2-40B4-BE49-F238E27FC236}">
                <a16:creationId xmlns:a16="http://schemas.microsoft.com/office/drawing/2014/main" xmlns="" id="{52F86190-AA6A-4A2E-BDE3-0A7C61A6B29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17875" y="2318720"/>
            <a:ext cx="3094983" cy="2321238"/>
          </a:xfrm>
          <a:prstGeom prst="rect">
            <a:avLst/>
          </a:prstGeom>
        </p:spPr>
      </p:pic>
    </p:spTree>
    <p:extLst>
      <p:ext uri="{BB962C8B-B14F-4D97-AF65-F5344CB8AC3E}">
        <p14:creationId xmlns:p14="http://schemas.microsoft.com/office/powerpoint/2010/main" xmlns="" val="4934173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Овал 66">
            <a:extLst>
              <a:ext uri="{FF2B5EF4-FFF2-40B4-BE49-F238E27FC236}">
                <a16:creationId xmlns:a16="http://schemas.microsoft.com/office/drawing/2014/main" xmlns="" id="{369FD272-B37E-443C-BA8B-FE7EF1AB4BC7}"/>
              </a:ext>
            </a:extLst>
          </p:cNvPr>
          <p:cNvSpPr/>
          <p:nvPr/>
        </p:nvSpPr>
        <p:spPr>
          <a:xfrm>
            <a:off x="6484025" y="2244212"/>
            <a:ext cx="3652606" cy="3589689"/>
          </a:xfrm>
          <a:prstGeom prst="ellipse">
            <a:avLst/>
          </a:prstGeom>
          <a:solidFill>
            <a:srgbClr val="FFC000">
              <a:alpha val="82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5" name="Прямоугольник 4"/>
          <p:cNvSpPr/>
          <p:nvPr/>
        </p:nvSpPr>
        <p:spPr>
          <a:xfrm>
            <a:off x="11497578" y="8393"/>
            <a:ext cx="698763" cy="29408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6" name="Прямоугольник 5"/>
          <p:cNvSpPr/>
          <p:nvPr/>
        </p:nvSpPr>
        <p:spPr>
          <a:xfrm>
            <a:off x="11506355" y="8391"/>
            <a:ext cx="391864" cy="268367"/>
          </a:xfrm>
          <a:prstGeom prst="rect">
            <a:avLst/>
          </a:prstGeom>
        </p:spPr>
        <p:txBody>
          <a:bodyPr wrap="square" lIns="82892" tIns="41446" rIns="82892" bIns="41446">
            <a:spAutoFit/>
          </a:bodyPr>
          <a:lstStyle/>
          <a:p>
            <a:r>
              <a:rPr lang="ru-RU" sz="1200" b="1" dirty="0">
                <a:solidFill>
                  <a:schemeClr val="bg1"/>
                </a:solidFill>
                <a:latin typeface="Times New Roman" panose="02020603050405020304" pitchFamily="18" charset="0"/>
                <a:cs typeface="Times New Roman" panose="02020603050405020304" pitchFamily="18" charset="0"/>
              </a:rPr>
              <a:t>а</a:t>
            </a:r>
          </a:p>
        </p:txBody>
      </p:sp>
      <p:sp>
        <p:nvSpPr>
          <p:cNvPr id="96" name="Прямоугольник 95"/>
          <p:cNvSpPr/>
          <p:nvPr/>
        </p:nvSpPr>
        <p:spPr>
          <a:xfrm>
            <a:off x="-3369" y="1092"/>
            <a:ext cx="5567827" cy="783728"/>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97" name="Прямоугольник 96"/>
          <p:cNvSpPr/>
          <p:nvPr/>
        </p:nvSpPr>
        <p:spPr>
          <a:xfrm>
            <a:off x="59567" y="66403"/>
            <a:ext cx="5367459" cy="653106"/>
          </a:xfrm>
          <a:prstGeom prst="rect">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59" name="Прямоугольник 58"/>
          <p:cNvSpPr/>
          <p:nvPr/>
        </p:nvSpPr>
        <p:spPr>
          <a:xfrm>
            <a:off x="143674" y="133295"/>
            <a:ext cx="5346289" cy="334989"/>
          </a:xfrm>
          <a:prstGeom prst="rect">
            <a:avLst/>
          </a:prstGeom>
        </p:spPr>
        <p:txBody>
          <a:bodyPr wrap="square" lIns="82892" tIns="41446" rIns="82892" bIns="41446">
            <a:spAutoFit/>
          </a:bodyPr>
          <a:lstStyle/>
          <a:p>
            <a:pPr marL="0" lvl="1"/>
            <a:r>
              <a:rPr lang="ru-RU" sz="1633" b="1" dirty="0">
                <a:solidFill>
                  <a:schemeClr val="bg1"/>
                </a:solidFill>
                <a:latin typeface="Times New Roman" pitchFamily="18" charset="0"/>
                <a:cs typeface="Times New Roman" pitchFamily="18" charset="0"/>
              </a:rPr>
              <a:t>Кадровое обеспечение строительной отрасли</a:t>
            </a:r>
          </a:p>
        </p:txBody>
      </p:sp>
      <p:sp>
        <p:nvSpPr>
          <p:cNvPr id="68" name="Овал 67">
            <a:extLst>
              <a:ext uri="{FF2B5EF4-FFF2-40B4-BE49-F238E27FC236}">
                <a16:creationId xmlns:a16="http://schemas.microsoft.com/office/drawing/2014/main" xmlns="" id="{DBB31986-31BA-4DA8-82F9-972A3A5EC214}"/>
              </a:ext>
            </a:extLst>
          </p:cNvPr>
          <p:cNvSpPr/>
          <p:nvPr/>
        </p:nvSpPr>
        <p:spPr>
          <a:xfrm>
            <a:off x="2270730" y="3213468"/>
            <a:ext cx="3827426" cy="1814222"/>
          </a:xfrm>
          <a:prstGeom prst="ellipse">
            <a:avLst/>
          </a:prstGeom>
          <a:solidFill>
            <a:schemeClr val="bg2">
              <a:lumMod val="50000"/>
              <a:alpha val="1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74" name="TextBox 73">
            <a:extLst>
              <a:ext uri="{FF2B5EF4-FFF2-40B4-BE49-F238E27FC236}">
                <a16:creationId xmlns:a16="http://schemas.microsoft.com/office/drawing/2014/main" xmlns="" id="{2D693228-9FDA-475F-983E-74752EC03104}"/>
              </a:ext>
            </a:extLst>
          </p:cNvPr>
          <p:cNvSpPr txBox="1"/>
          <p:nvPr/>
        </p:nvSpPr>
        <p:spPr>
          <a:xfrm>
            <a:off x="9153384" y="4058290"/>
            <a:ext cx="248786" cy="259751"/>
          </a:xfrm>
          <a:prstGeom prst="rect">
            <a:avLst/>
          </a:prstGeom>
          <a:noFill/>
        </p:spPr>
        <p:txBody>
          <a:bodyPr wrap="none" rtlCol="0">
            <a:spAutoFit/>
          </a:bodyPr>
          <a:lstStyle/>
          <a:p>
            <a:r>
              <a:rPr lang="ru-RU" sz="1088" dirty="0"/>
              <a:t>  </a:t>
            </a:r>
          </a:p>
        </p:txBody>
      </p:sp>
      <p:pic>
        <p:nvPicPr>
          <p:cNvPr id="88" name="Picture 2" descr="C:\Program Files\Microsoft Office\MEDIA\CAGCAT10\j0291984.wmf">
            <a:extLst>
              <a:ext uri="{FF2B5EF4-FFF2-40B4-BE49-F238E27FC236}">
                <a16:creationId xmlns:a16="http://schemas.microsoft.com/office/drawing/2014/main" xmlns="" id="{05663B21-1653-43A1-8C81-0DA172286115}"/>
              </a:ext>
            </a:extLst>
          </p:cNvPr>
          <p:cNvPicPr>
            <a:picLocks noChangeAspect="1" noChangeArrowheads="1"/>
          </p:cNvPicPr>
          <p:nvPr/>
        </p:nvPicPr>
        <p:blipFill>
          <a:blip r:embed="rId2" cstate="print"/>
          <a:srcRect/>
          <a:stretch>
            <a:fillRect/>
          </a:stretch>
        </p:blipFill>
        <p:spPr bwMode="auto">
          <a:xfrm>
            <a:off x="2934761" y="3611455"/>
            <a:ext cx="321793" cy="340675"/>
          </a:xfrm>
          <a:prstGeom prst="rect">
            <a:avLst/>
          </a:prstGeom>
          <a:noFill/>
        </p:spPr>
      </p:pic>
      <p:sp>
        <p:nvSpPr>
          <p:cNvPr id="89" name="Дуга 88">
            <a:extLst>
              <a:ext uri="{FF2B5EF4-FFF2-40B4-BE49-F238E27FC236}">
                <a16:creationId xmlns:a16="http://schemas.microsoft.com/office/drawing/2014/main" xmlns="" id="{5C63520A-BB4F-4329-BB85-C53AF751F934}"/>
              </a:ext>
            </a:extLst>
          </p:cNvPr>
          <p:cNvSpPr/>
          <p:nvPr/>
        </p:nvSpPr>
        <p:spPr>
          <a:xfrm rot="300277">
            <a:off x="4163055" y="4145757"/>
            <a:ext cx="3313934" cy="1133571"/>
          </a:xfrm>
          <a:prstGeom prst="arc">
            <a:avLst>
              <a:gd name="adj1" fmla="val 15179540"/>
              <a:gd name="adj2" fmla="val 20658264"/>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90" name="TextBox 89">
            <a:extLst>
              <a:ext uri="{FF2B5EF4-FFF2-40B4-BE49-F238E27FC236}">
                <a16:creationId xmlns:a16="http://schemas.microsoft.com/office/drawing/2014/main" xmlns="" id="{2B376124-C6EB-4FD3-97AB-164483720B32}"/>
              </a:ext>
            </a:extLst>
          </p:cNvPr>
          <p:cNvSpPr txBox="1"/>
          <p:nvPr/>
        </p:nvSpPr>
        <p:spPr>
          <a:xfrm>
            <a:off x="7520117" y="5833901"/>
            <a:ext cx="1954478" cy="287771"/>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Строительная отрасль</a:t>
            </a:r>
          </a:p>
        </p:txBody>
      </p:sp>
      <p:sp>
        <p:nvSpPr>
          <p:cNvPr id="94" name="TextBox 93">
            <a:extLst>
              <a:ext uri="{FF2B5EF4-FFF2-40B4-BE49-F238E27FC236}">
                <a16:creationId xmlns:a16="http://schemas.microsoft.com/office/drawing/2014/main" xmlns="" id="{69A1A967-E2E7-490C-8BFC-078CDFD1B33B}"/>
              </a:ext>
            </a:extLst>
          </p:cNvPr>
          <p:cNvSpPr txBox="1"/>
          <p:nvPr/>
        </p:nvSpPr>
        <p:spPr>
          <a:xfrm>
            <a:off x="3305383" y="5019258"/>
            <a:ext cx="1503695" cy="287771"/>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Рынок труда</a:t>
            </a:r>
          </a:p>
        </p:txBody>
      </p:sp>
      <p:pic>
        <p:nvPicPr>
          <p:cNvPr id="101" name="Рисунок 100" descr="Изображение выглядит как земля, книга, текст, внешний&#10;&#10;Описание создано автоматически">
            <a:extLst>
              <a:ext uri="{FF2B5EF4-FFF2-40B4-BE49-F238E27FC236}">
                <a16:creationId xmlns:a16="http://schemas.microsoft.com/office/drawing/2014/main" xmlns="" id="{5900BD81-0FA4-411F-8011-4C772B349AC6}"/>
              </a:ext>
            </a:extLst>
          </p:cNvPr>
          <p:cNvPicPr>
            <a:picLocks noChangeAspect="1"/>
          </p:cNvPicPr>
          <p:nvPr/>
        </p:nvPicPr>
        <p:blipFill>
          <a:blip r:embed="rId3" cstate="print">
            <a:alphaModFix amt="90000"/>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8684549" y="3284969"/>
            <a:ext cx="937670" cy="1420956"/>
          </a:xfrm>
          <a:prstGeom prst="rect">
            <a:avLst/>
          </a:prstGeom>
        </p:spPr>
      </p:pic>
      <p:sp>
        <p:nvSpPr>
          <p:cNvPr id="102" name="TextBox 101">
            <a:extLst>
              <a:ext uri="{FF2B5EF4-FFF2-40B4-BE49-F238E27FC236}">
                <a16:creationId xmlns:a16="http://schemas.microsoft.com/office/drawing/2014/main" xmlns="" id="{D635BBAB-3CD1-424C-BB0E-077F1AF5A21C}"/>
              </a:ext>
            </a:extLst>
          </p:cNvPr>
          <p:cNvSpPr txBox="1"/>
          <p:nvPr/>
        </p:nvSpPr>
        <p:spPr>
          <a:xfrm>
            <a:off x="8614672" y="4675652"/>
            <a:ext cx="1233543" cy="287771"/>
          </a:xfrm>
          <a:prstGeom prst="rect">
            <a:avLst/>
          </a:prstGeom>
          <a:noFill/>
        </p:spPr>
        <p:txBody>
          <a:bodyPr wrap="square" rtlCol="0">
            <a:spAutoFit/>
          </a:bodyPr>
          <a:lstStyle/>
          <a:p>
            <a:pPr algn="ctr"/>
            <a:r>
              <a:rPr lang="ru-RU" sz="1200" b="1" dirty="0">
                <a:solidFill>
                  <a:srgbClr val="FF0000"/>
                </a:solidFill>
                <a:latin typeface="Times New Roman" pitchFamily="18" charset="0"/>
                <a:cs typeface="Times New Roman" pitchFamily="18" charset="0"/>
              </a:rPr>
              <a:t>Работодатель</a:t>
            </a:r>
          </a:p>
        </p:txBody>
      </p:sp>
      <p:sp>
        <p:nvSpPr>
          <p:cNvPr id="103" name="TextBox 102">
            <a:extLst>
              <a:ext uri="{FF2B5EF4-FFF2-40B4-BE49-F238E27FC236}">
                <a16:creationId xmlns:a16="http://schemas.microsoft.com/office/drawing/2014/main" xmlns="" id="{A084DB4D-6281-4085-B007-06DC9A58EC0E}"/>
              </a:ext>
            </a:extLst>
          </p:cNvPr>
          <p:cNvSpPr txBox="1"/>
          <p:nvPr/>
        </p:nvSpPr>
        <p:spPr>
          <a:xfrm>
            <a:off x="2877424" y="4437067"/>
            <a:ext cx="2814896" cy="276999"/>
          </a:xfrm>
          <a:prstGeom prst="rect">
            <a:avLst/>
          </a:prstGeom>
          <a:noFill/>
        </p:spPr>
        <p:txBody>
          <a:bodyPr wrap="square" rtlCol="0">
            <a:spAutoFit/>
          </a:bodyPr>
          <a:lstStyle/>
          <a:p>
            <a:pPr algn="ctr"/>
            <a:r>
              <a:rPr lang="ru-RU" sz="1200" b="1" dirty="0">
                <a:solidFill>
                  <a:srgbClr val="FF0000"/>
                </a:solidFill>
                <a:latin typeface="Times New Roman" pitchFamily="18" charset="0"/>
                <a:cs typeface="Times New Roman" pitchFamily="18" charset="0"/>
              </a:rPr>
              <a:t>Квалифицированные работники</a:t>
            </a:r>
          </a:p>
        </p:txBody>
      </p:sp>
      <p:cxnSp>
        <p:nvCxnSpPr>
          <p:cNvPr id="104" name="Прямая со стрелкой 103">
            <a:extLst>
              <a:ext uri="{FF2B5EF4-FFF2-40B4-BE49-F238E27FC236}">
                <a16:creationId xmlns:a16="http://schemas.microsoft.com/office/drawing/2014/main" xmlns="" id="{012CED24-3C88-4211-A12C-9976842DD949}"/>
              </a:ext>
            </a:extLst>
          </p:cNvPr>
          <p:cNvCxnSpPr>
            <a:cxnSpLocks/>
          </p:cNvCxnSpPr>
          <p:nvPr/>
        </p:nvCxnSpPr>
        <p:spPr>
          <a:xfrm flipV="1">
            <a:off x="6881219" y="4324653"/>
            <a:ext cx="505731" cy="381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a:extLst>
              <a:ext uri="{FF2B5EF4-FFF2-40B4-BE49-F238E27FC236}">
                <a16:creationId xmlns:a16="http://schemas.microsoft.com/office/drawing/2014/main" xmlns="" id="{6E9F4663-D792-424D-B4E3-8A07547D5A52}"/>
              </a:ext>
            </a:extLst>
          </p:cNvPr>
          <p:cNvCxnSpPr>
            <a:cxnSpLocks/>
          </p:cNvCxnSpPr>
          <p:nvPr/>
        </p:nvCxnSpPr>
        <p:spPr>
          <a:xfrm flipV="1">
            <a:off x="7462933" y="3886661"/>
            <a:ext cx="505731" cy="381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a:extLst>
              <a:ext uri="{FF2B5EF4-FFF2-40B4-BE49-F238E27FC236}">
                <a16:creationId xmlns:a16="http://schemas.microsoft.com/office/drawing/2014/main" xmlns="" id="{2CD053AA-BBF5-4320-BE60-81854EE71E64}"/>
              </a:ext>
            </a:extLst>
          </p:cNvPr>
          <p:cNvCxnSpPr>
            <a:cxnSpLocks/>
          </p:cNvCxnSpPr>
          <p:nvPr/>
        </p:nvCxnSpPr>
        <p:spPr>
          <a:xfrm flipV="1">
            <a:off x="8056690" y="3456360"/>
            <a:ext cx="505731" cy="381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0" name="Дуга 109">
            <a:extLst>
              <a:ext uri="{FF2B5EF4-FFF2-40B4-BE49-F238E27FC236}">
                <a16:creationId xmlns:a16="http://schemas.microsoft.com/office/drawing/2014/main" xmlns="" id="{D28FDE39-7567-47D3-80F3-3A99689CD675}"/>
              </a:ext>
            </a:extLst>
          </p:cNvPr>
          <p:cNvSpPr/>
          <p:nvPr/>
        </p:nvSpPr>
        <p:spPr>
          <a:xfrm rot="15924346">
            <a:off x="6796814" y="2638092"/>
            <a:ext cx="276795" cy="2515236"/>
          </a:xfrm>
          <a:prstGeom prst="arc">
            <a:avLst>
              <a:gd name="adj1" fmla="val 13351929"/>
              <a:gd name="adj2" fmla="val 519576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pic>
        <p:nvPicPr>
          <p:cNvPr id="111" name="Рисунок 110"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F7165217-6F9D-4CC3-B0D5-AC36361B426D}"/>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7681014" y="4086354"/>
            <a:ext cx="353849" cy="562046"/>
          </a:xfrm>
          <a:prstGeom prst="rect">
            <a:avLst/>
          </a:prstGeom>
        </p:spPr>
      </p:pic>
      <p:pic>
        <p:nvPicPr>
          <p:cNvPr id="113" name="Рисунок 11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A7D0D43C-2A9B-449F-93DA-42DB80999738}"/>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7227036" y="4447027"/>
            <a:ext cx="309038" cy="490869"/>
          </a:xfrm>
          <a:prstGeom prst="rect">
            <a:avLst/>
          </a:prstGeom>
        </p:spPr>
      </p:pic>
      <p:pic>
        <p:nvPicPr>
          <p:cNvPr id="114" name="Рисунок 113"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623282C6-E05D-473B-B61C-0AF7F41E0F15}"/>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4468960" y="3522594"/>
            <a:ext cx="193176" cy="306836"/>
          </a:xfrm>
          <a:prstGeom prst="rect">
            <a:avLst/>
          </a:prstGeom>
        </p:spPr>
      </p:pic>
      <p:pic>
        <p:nvPicPr>
          <p:cNvPr id="128" name="Picture 2" descr="C:\Program Files\Microsoft Office\MEDIA\CAGCAT10\j0291984.wmf">
            <a:extLst>
              <a:ext uri="{FF2B5EF4-FFF2-40B4-BE49-F238E27FC236}">
                <a16:creationId xmlns:a16="http://schemas.microsoft.com/office/drawing/2014/main" xmlns="" id="{C180701D-8DC3-43F9-8FC2-FCFFCA742A70}"/>
              </a:ext>
            </a:extLst>
          </p:cNvPr>
          <p:cNvPicPr>
            <a:picLocks noChangeAspect="1" noChangeArrowheads="1"/>
          </p:cNvPicPr>
          <p:nvPr/>
        </p:nvPicPr>
        <p:blipFill>
          <a:blip r:embed="rId2" cstate="print"/>
          <a:srcRect/>
          <a:stretch>
            <a:fillRect/>
          </a:stretch>
        </p:blipFill>
        <p:spPr bwMode="auto">
          <a:xfrm>
            <a:off x="8134882" y="3844300"/>
            <a:ext cx="456427" cy="483209"/>
          </a:xfrm>
          <a:prstGeom prst="rect">
            <a:avLst/>
          </a:prstGeom>
          <a:noFill/>
        </p:spPr>
      </p:pic>
      <p:pic>
        <p:nvPicPr>
          <p:cNvPr id="129" name="Picture 2" descr="C:\Program Files\Microsoft Office\MEDIA\CAGCAT10\j0291984.wmf">
            <a:extLst>
              <a:ext uri="{FF2B5EF4-FFF2-40B4-BE49-F238E27FC236}">
                <a16:creationId xmlns:a16="http://schemas.microsoft.com/office/drawing/2014/main" xmlns="" id="{EDE3BFAF-5100-4A58-A34A-0E92049BC1C8}"/>
              </a:ext>
            </a:extLst>
          </p:cNvPr>
          <p:cNvPicPr>
            <a:picLocks noChangeAspect="1" noChangeArrowheads="1"/>
          </p:cNvPicPr>
          <p:nvPr/>
        </p:nvPicPr>
        <p:blipFill>
          <a:blip r:embed="rId2" cstate="print"/>
          <a:srcRect/>
          <a:stretch>
            <a:fillRect/>
          </a:stretch>
        </p:blipFill>
        <p:spPr bwMode="auto">
          <a:xfrm>
            <a:off x="3087161" y="3763855"/>
            <a:ext cx="321793" cy="340675"/>
          </a:xfrm>
          <a:prstGeom prst="rect">
            <a:avLst/>
          </a:prstGeom>
          <a:noFill/>
        </p:spPr>
      </p:pic>
      <p:pic>
        <p:nvPicPr>
          <p:cNvPr id="130" name="Picture 2" descr="C:\Program Files\Microsoft Office\MEDIA\CAGCAT10\j0291984.wmf">
            <a:extLst>
              <a:ext uri="{FF2B5EF4-FFF2-40B4-BE49-F238E27FC236}">
                <a16:creationId xmlns:a16="http://schemas.microsoft.com/office/drawing/2014/main" xmlns="" id="{66EAE157-0494-4533-8C25-193E2B95CA92}"/>
              </a:ext>
            </a:extLst>
          </p:cNvPr>
          <p:cNvPicPr>
            <a:picLocks noChangeAspect="1" noChangeArrowheads="1"/>
          </p:cNvPicPr>
          <p:nvPr/>
        </p:nvPicPr>
        <p:blipFill>
          <a:blip r:embed="rId2" cstate="print"/>
          <a:srcRect/>
          <a:stretch>
            <a:fillRect/>
          </a:stretch>
        </p:blipFill>
        <p:spPr bwMode="auto">
          <a:xfrm>
            <a:off x="3239561" y="3916255"/>
            <a:ext cx="321793" cy="340675"/>
          </a:xfrm>
          <a:prstGeom prst="rect">
            <a:avLst/>
          </a:prstGeom>
          <a:noFill/>
        </p:spPr>
      </p:pic>
      <p:pic>
        <p:nvPicPr>
          <p:cNvPr id="131" name="Picture 2" descr="C:\Program Files\Microsoft Office\MEDIA\CAGCAT10\j0291984.wmf">
            <a:extLst>
              <a:ext uri="{FF2B5EF4-FFF2-40B4-BE49-F238E27FC236}">
                <a16:creationId xmlns:a16="http://schemas.microsoft.com/office/drawing/2014/main" xmlns="" id="{657A788B-5262-4D23-96EB-08DAC1DDF83A}"/>
              </a:ext>
            </a:extLst>
          </p:cNvPr>
          <p:cNvPicPr>
            <a:picLocks noChangeAspect="1" noChangeArrowheads="1"/>
          </p:cNvPicPr>
          <p:nvPr/>
        </p:nvPicPr>
        <p:blipFill>
          <a:blip r:embed="rId2" cstate="print"/>
          <a:srcRect/>
          <a:stretch>
            <a:fillRect/>
          </a:stretch>
        </p:blipFill>
        <p:spPr bwMode="auto">
          <a:xfrm>
            <a:off x="3391961" y="4068655"/>
            <a:ext cx="321793" cy="340675"/>
          </a:xfrm>
          <a:prstGeom prst="rect">
            <a:avLst/>
          </a:prstGeom>
          <a:noFill/>
        </p:spPr>
      </p:pic>
      <p:pic>
        <p:nvPicPr>
          <p:cNvPr id="132" name="Рисунок 131"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D49AE50E-4697-419D-AADB-2ADB5EA4F61A}"/>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4621360" y="3674994"/>
            <a:ext cx="193176" cy="306836"/>
          </a:xfrm>
          <a:prstGeom prst="rect">
            <a:avLst/>
          </a:prstGeom>
        </p:spPr>
      </p:pic>
      <p:pic>
        <p:nvPicPr>
          <p:cNvPr id="133" name="Рисунок 13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3AC89B92-E2EF-4B4D-A2EC-E940CF2ACFCA}"/>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4773760" y="3827394"/>
            <a:ext cx="193176" cy="306836"/>
          </a:xfrm>
          <a:prstGeom prst="rect">
            <a:avLst/>
          </a:prstGeom>
        </p:spPr>
      </p:pic>
      <p:pic>
        <p:nvPicPr>
          <p:cNvPr id="134" name="Рисунок 133"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5A5D2FD3-1746-4C19-A8FA-851B47F6B4F6}"/>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4926160" y="3979794"/>
            <a:ext cx="193176" cy="306836"/>
          </a:xfrm>
          <a:prstGeom prst="rect">
            <a:avLst/>
          </a:prstGeom>
        </p:spPr>
      </p:pic>
      <p:pic>
        <p:nvPicPr>
          <p:cNvPr id="135" name="Рисунок 134"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2FD54F2B-757B-4CB4-85A2-EFA048ED4FB7}"/>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5078560" y="4132194"/>
            <a:ext cx="193176" cy="306836"/>
          </a:xfrm>
          <a:prstGeom prst="rect">
            <a:avLst/>
          </a:prstGeom>
        </p:spPr>
      </p:pic>
      <p:sp>
        <p:nvSpPr>
          <p:cNvPr id="4" name="TextBox 3">
            <a:extLst>
              <a:ext uri="{FF2B5EF4-FFF2-40B4-BE49-F238E27FC236}">
                <a16:creationId xmlns:a16="http://schemas.microsoft.com/office/drawing/2014/main" xmlns="" id="{3CF6E1C0-09ED-4E0C-8840-09CEFA8A8E77}"/>
              </a:ext>
            </a:extLst>
          </p:cNvPr>
          <p:cNvSpPr txBox="1"/>
          <p:nvPr/>
        </p:nvSpPr>
        <p:spPr>
          <a:xfrm>
            <a:off x="436226" y="973459"/>
            <a:ext cx="11461993" cy="923330"/>
          </a:xfrm>
          <a:prstGeom prst="rect">
            <a:avLst/>
          </a:prstGeom>
          <a:noFill/>
        </p:spPr>
        <p:txBody>
          <a:bodyPr wrap="square" rtlCol="0">
            <a:spAutoFit/>
          </a:bodyPr>
          <a:lstStyle/>
          <a:p>
            <a:pPr algn="ctr"/>
            <a:r>
              <a:rPr lang="ru-RU" b="1" dirty="0">
                <a:solidFill>
                  <a:srgbClr val="0070C0"/>
                </a:solidFill>
                <a:latin typeface="Times New Roman" panose="02020603050405020304" pitchFamily="18" charset="0"/>
                <a:cs typeface="Times New Roman" panose="02020603050405020304" pitchFamily="18" charset="0"/>
              </a:rPr>
              <a:t>Кадровое обеспечение отрасли – системно организованный комплекс действий, направленных на подготовку, оценку, поиск и привлечение необходимого для выполнения отраслевых и предпринимательских проектов количества работников разных категорий, профессий и квалификаций</a:t>
            </a:r>
          </a:p>
        </p:txBody>
      </p:sp>
      <p:sp>
        <p:nvSpPr>
          <p:cNvPr id="136" name="Стрелка: изогнутая вниз 135">
            <a:extLst>
              <a:ext uri="{FF2B5EF4-FFF2-40B4-BE49-F238E27FC236}">
                <a16:creationId xmlns:a16="http://schemas.microsoft.com/office/drawing/2014/main" xmlns="" id="{DA759A24-5625-4C3F-A662-4CC8ECDF3362}"/>
              </a:ext>
            </a:extLst>
          </p:cNvPr>
          <p:cNvSpPr/>
          <p:nvPr/>
        </p:nvSpPr>
        <p:spPr>
          <a:xfrm rot="18566990">
            <a:off x="855093" y="4911777"/>
            <a:ext cx="2291978" cy="3634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7" name="Стрелка: изогнутая вниз 136">
            <a:extLst>
              <a:ext uri="{FF2B5EF4-FFF2-40B4-BE49-F238E27FC236}">
                <a16:creationId xmlns:a16="http://schemas.microsoft.com/office/drawing/2014/main" xmlns="" id="{B21E623A-4CFC-402A-A149-94D508127CB1}"/>
              </a:ext>
            </a:extLst>
          </p:cNvPr>
          <p:cNvSpPr/>
          <p:nvPr/>
        </p:nvSpPr>
        <p:spPr>
          <a:xfrm rot="3033010" flipV="1">
            <a:off x="826166" y="2849094"/>
            <a:ext cx="2291978" cy="363419"/>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8" name="Стрелка: изогнутая вниз 137">
            <a:extLst>
              <a:ext uri="{FF2B5EF4-FFF2-40B4-BE49-F238E27FC236}">
                <a16:creationId xmlns:a16="http://schemas.microsoft.com/office/drawing/2014/main" xmlns="" id="{A3D57B77-CF07-4E93-B34B-2807A856F4A1}"/>
              </a:ext>
            </a:extLst>
          </p:cNvPr>
          <p:cNvSpPr/>
          <p:nvPr/>
        </p:nvSpPr>
        <p:spPr>
          <a:xfrm rot="20063617">
            <a:off x="595979" y="4198137"/>
            <a:ext cx="2291978" cy="363419"/>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139" name="Прямая соединительная линия 138">
            <a:extLst>
              <a:ext uri="{FF2B5EF4-FFF2-40B4-BE49-F238E27FC236}">
                <a16:creationId xmlns:a16="http://schemas.microsoft.com/office/drawing/2014/main" xmlns="" id="{0097851E-CC4C-4CB6-AD83-DCDCFD238967}"/>
              </a:ext>
            </a:extLst>
          </p:cNvPr>
          <p:cNvCxnSpPr>
            <a:cxnSpLocks/>
          </p:cNvCxnSpPr>
          <p:nvPr/>
        </p:nvCxnSpPr>
        <p:spPr>
          <a:xfrm>
            <a:off x="1930381" y="2215276"/>
            <a:ext cx="0" cy="3833836"/>
          </a:xfrm>
          <a:prstGeom prst="line">
            <a:avLst/>
          </a:prstGeom>
          <a:ln w="47625" cmpd="thinThick">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xmlns="" id="{F02DD5ED-6A5E-4E2D-84FA-E429B232DFCA}"/>
              </a:ext>
            </a:extLst>
          </p:cNvPr>
          <p:cNvSpPr txBox="1"/>
          <p:nvPr/>
        </p:nvSpPr>
        <p:spPr>
          <a:xfrm>
            <a:off x="2063060" y="6089830"/>
            <a:ext cx="6853806" cy="369332"/>
          </a:xfrm>
          <a:prstGeom prst="rect">
            <a:avLst/>
          </a:prstGeom>
          <a:noFill/>
        </p:spPr>
        <p:txBody>
          <a:bodyPr wrap="square" rtlCol="0">
            <a:spAutoFit/>
          </a:bodyPr>
          <a:lstStyle/>
          <a:p>
            <a:pPr algn="ctr"/>
            <a:r>
              <a:rPr lang="ru-RU" b="1" dirty="0">
                <a:solidFill>
                  <a:srgbClr val="00B0F0"/>
                </a:solidFill>
                <a:latin typeface="Times New Roman" panose="02020603050405020304" pitchFamily="18" charset="0"/>
                <a:cs typeface="Times New Roman" panose="02020603050405020304" pitchFamily="18" charset="0"/>
              </a:rPr>
              <a:t>Формирование кадрового резерва строительной отрасли</a:t>
            </a:r>
          </a:p>
        </p:txBody>
      </p:sp>
    </p:spTree>
    <p:extLst>
      <p:ext uri="{BB962C8B-B14F-4D97-AF65-F5344CB8AC3E}">
        <p14:creationId xmlns:p14="http://schemas.microsoft.com/office/powerpoint/2010/main" xmlns="" val="24141497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1000"/>
                                        <p:tgtEl>
                                          <p:spTgt spid="74"/>
                                        </p:tgtEl>
                                      </p:cBhvr>
                                    </p:animEffect>
                                    <p:anim calcmode="lin" valueType="num">
                                      <p:cBhvr>
                                        <p:cTn id="18" dur="1000" fill="hold"/>
                                        <p:tgtEl>
                                          <p:spTgt spid="74"/>
                                        </p:tgtEl>
                                        <p:attrNameLst>
                                          <p:attrName>ppt_x</p:attrName>
                                        </p:attrNameLst>
                                      </p:cBhvr>
                                      <p:tavLst>
                                        <p:tav tm="0">
                                          <p:val>
                                            <p:strVal val="#ppt_x"/>
                                          </p:val>
                                        </p:tav>
                                        <p:tav tm="100000">
                                          <p:val>
                                            <p:strVal val="#ppt_x"/>
                                          </p:val>
                                        </p:tav>
                                      </p:tavLst>
                                    </p:anim>
                                    <p:anim calcmode="lin" valueType="num">
                                      <p:cBhvr>
                                        <p:cTn id="19" dur="1000" fill="hold"/>
                                        <p:tgtEl>
                                          <p:spTgt spid="7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1000"/>
                                        <p:tgtEl>
                                          <p:spTgt spid="88"/>
                                        </p:tgtEl>
                                      </p:cBhvr>
                                    </p:animEffect>
                                    <p:anim calcmode="lin" valueType="num">
                                      <p:cBhvr>
                                        <p:cTn id="23" dur="1000" fill="hold"/>
                                        <p:tgtEl>
                                          <p:spTgt spid="88"/>
                                        </p:tgtEl>
                                        <p:attrNameLst>
                                          <p:attrName>ppt_x</p:attrName>
                                        </p:attrNameLst>
                                      </p:cBhvr>
                                      <p:tavLst>
                                        <p:tav tm="0">
                                          <p:val>
                                            <p:strVal val="#ppt_x"/>
                                          </p:val>
                                        </p:tav>
                                        <p:tav tm="100000">
                                          <p:val>
                                            <p:strVal val="#ppt_x"/>
                                          </p:val>
                                        </p:tav>
                                      </p:tavLst>
                                    </p:anim>
                                    <p:anim calcmode="lin" valueType="num">
                                      <p:cBhvr>
                                        <p:cTn id="24" dur="1000" fill="hold"/>
                                        <p:tgtEl>
                                          <p:spTgt spid="8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1000"/>
                                        <p:tgtEl>
                                          <p:spTgt spid="89"/>
                                        </p:tgtEl>
                                      </p:cBhvr>
                                    </p:animEffect>
                                    <p:anim calcmode="lin" valueType="num">
                                      <p:cBhvr>
                                        <p:cTn id="28" dur="1000" fill="hold"/>
                                        <p:tgtEl>
                                          <p:spTgt spid="89"/>
                                        </p:tgtEl>
                                        <p:attrNameLst>
                                          <p:attrName>ppt_x</p:attrName>
                                        </p:attrNameLst>
                                      </p:cBhvr>
                                      <p:tavLst>
                                        <p:tav tm="0">
                                          <p:val>
                                            <p:strVal val="#ppt_x"/>
                                          </p:val>
                                        </p:tav>
                                        <p:tav tm="100000">
                                          <p:val>
                                            <p:strVal val="#ppt_x"/>
                                          </p:val>
                                        </p:tav>
                                      </p:tavLst>
                                    </p:anim>
                                    <p:anim calcmode="lin" valueType="num">
                                      <p:cBhvr>
                                        <p:cTn id="29" dur="1000" fill="hold"/>
                                        <p:tgtEl>
                                          <p:spTgt spid="8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1000"/>
                                        <p:tgtEl>
                                          <p:spTgt spid="90"/>
                                        </p:tgtEl>
                                      </p:cBhvr>
                                    </p:animEffect>
                                    <p:anim calcmode="lin" valueType="num">
                                      <p:cBhvr>
                                        <p:cTn id="33" dur="1000" fill="hold"/>
                                        <p:tgtEl>
                                          <p:spTgt spid="90"/>
                                        </p:tgtEl>
                                        <p:attrNameLst>
                                          <p:attrName>ppt_x</p:attrName>
                                        </p:attrNameLst>
                                      </p:cBhvr>
                                      <p:tavLst>
                                        <p:tav tm="0">
                                          <p:val>
                                            <p:strVal val="#ppt_x"/>
                                          </p:val>
                                        </p:tav>
                                        <p:tav tm="100000">
                                          <p:val>
                                            <p:strVal val="#ppt_x"/>
                                          </p:val>
                                        </p:tav>
                                      </p:tavLst>
                                    </p:anim>
                                    <p:anim calcmode="lin" valueType="num">
                                      <p:cBhvr>
                                        <p:cTn id="34" dur="1000" fill="hold"/>
                                        <p:tgtEl>
                                          <p:spTgt spid="9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1000"/>
                                        <p:tgtEl>
                                          <p:spTgt spid="94"/>
                                        </p:tgtEl>
                                      </p:cBhvr>
                                    </p:animEffect>
                                    <p:anim calcmode="lin" valueType="num">
                                      <p:cBhvr>
                                        <p:cTn id="38" dur="1000" fill="hold"/>
                                        <p:tgtEl>
                                          <p:spTgt spid="94"/>
                                        </p:tgtEl>
                                        <p:attrNameLst>
                                          <p:attrName>ppt_x</p:attrName>
                                        </p:attrNameLst>
                                      </p:cBhvr>
                                      <p:tavLst>
                                        <p:tav tm="0">
                                          <p:val>
                                            <p:strVal val="#ppt_x"/>
                                          </p:val>
                                        </p:tav>
                                        <p:tav tm="100000">
                                          <p:val>
                                            <p:strVal val="#ppt_x"/>
                                          </p:val>
                                        </p:tav>
                                      </p:tavLst>
                                    </p:anim>
                                    <p:anim calcmode="lin" valueType="num">
                                      <p:cBhvr>
                                        <p:cTn id="39" dur="1000" fill="hold"/>
                                        <p:tgtEl>
                                          <p:spTgt spid="9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1000"/>
                                        <p:tgtEl>
                                          <p:spTgt spid="101"/>
                                        </p:tgtEl>
                                      </p:cBhvr>
                                    </p:animEffect>
                                    <p:anim calcmode="lin" valueType="num">
                                      <p:cBhvr>
                                        <p:cTn id="43" dur="1000" fill="hold"/>
                                        <p:tgtEl>
                                          <p:spTgt spid="101"/>
                                        </p:tgtEl>
                                        <p:attrNameLst>
                                          <p:attrName>ppt_x</p:attrName>
                                        </p:attrNameLst>
                                      </p:cBhvr>
                                      <p:tavLst>
                                        <p:tav tm="0">
                                          <p:val>
                                            <p:strVal val="#ppt_x"/>
                                          </p:val>
                                        </p:tav>
                                        <p:tav tm="100000">
                                          <p:val>
                                            <p:strVal val="#ppt_x"/>
                                          </p:val>
                                        </p:tav>
                                      </p:tavLst>
                                    </p:anim>
                                    <p:anim calcmode="lin" valueType="num">
                                      <p:cBhvr>
                                        <p:cTn id="44" dur="1000" fill="hold"/>
                                        <p:tgtEl>
                                          <p:spTgt spid="10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1000"/>
                                        <p:tgtEl>
                                          <p:spTgt spid="102"/>
                                        </p:tgtEl>
                                      </p:cBhvr>
                                    </p:animEffect>
                                    <p:anim calcmode="lin" valueType="num">
                                      <p:cBhvr>
                                        <p:cTn id="48" dur="1000" fill="hold"/>
                                        <p:tgtEl>
                                          <p:spTgt spid="102"/>
                                        </p:tgtEl>
                                        <p:attrNameLst>
                                          <p:attrName>ppt_x</p:attrName>
                                        </p:attrNameLst>
                                      </p:cBhvr>
                                      <p:tavLst>
                                        <p:tav tm="0">
                                          <p:val>
                                            <p:strVal val="#ppt_x"/>
                                          </p:val>
                                        </p:tav>
                                        <p:tav tm="100000">
                                          <p:val>
                                            <p:strVal val="#ppt_x"/>
                                          </p:val>
                                        </p:tav>
                                      </p:tavLst>
                                    </p:anim>
                                    <p:anim calcmode="lin" valueType="num">
                                      <p:cBhvr>
                                        <p:cTn id="49" dur="1000" fill="hold"/>
                                        <p:tgtEl>
                                          <p:spTgt spid="10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1000"/>
                                        <p:tgtEl>
                                          <p:spTgt spid="104"/>
                                        </p:tgtEl>
                                      </p:cBhvr>
                                    </p:animEffect>
                                    <p:anim calcmode="lin" valueType="num">
                                      <p:cBhvr>
                                        <p:cTn id="58" dur="1000" fill="hold"/>
                                        <p:tgtEl>
                                          <p:spTgt spid="104"/>
                                        </p:tgtEl>
                                        <p:attrNameLst>
                                          <p:attrName>ppt_x</p:attrName>
                                        </p:attrNameLst>
                                      </p:cBhvr>
                                      <p:tavLst>
                                        <p:tav tm="0">
                                          <p:val>
                                            <p:strVal val="#ppt_x"/>
                                          </p:val>
                                        </p:tav>
                                        <p:tav tm="100000">
                                          <p:val>
                                            <p:strVal val="#ppt_x"/>
                                          </p:val>
                                        </p:tav>
                                      </p:tavLst>
                                    </p:anim>
                                    <p:anim calcmode="lin" valueType="num">
                                      <p:cBhvr>
                                        <p:cTn id="59" dur="1000" fill="hold"/>
                                        <p:tgtEl>
                                          <p:spTgt spid="10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1000"/>
                                        <p:tgtEl>
                                          <p:spTgt spid="105"/>
                                        </p:tgtEl>
                                      </p:cBhvr>
                                    </p:animEffect>
                                    <p:anim calcmode="lin" valueType="num">
                                      <p:cBhvr>
                                        <p:cTn id="63" dur="1000" fill="hold"/>
                                        <p:tgtEl>
                                          <p:spTgt spid="105"/>
                                        </p:tgtEl>
                                        <p:attrNameLst>
                                          <p:attrName>ppt_x</p:attrName>
                                        </p:attrNameLst>
                                      </p:cBhvr>
                                      <p:tavLst>
                                        <p:tav tm="0">
                                          <p:val>
                                            <p:strVal val="#ppt_x"/>
                                          </p:val>
                                        </p:tav>
                                        <p:tav tm="100000">
                                          <p:val>
                                            <p:strVal val="#ppt_x"/>
                                          </p:val>
                                        </p:tav>
                                      </p:tavLst>
                                    </p:anim>
                                    <p:anim calcmode="lin" valueType="num">
                                      <p:cBhvr>
                                        <p:cTn id="64" dur="1000" fill="hold"/>
                                        <p:tgtEl>
                                          <p:spTgt spid="10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fade">
                                      <p:cBhvr>
                                        <p:cTn id="67" dur="1000"/>
                                        <p:tgtEl>
                                          <p:spTgt spid="106"/>
                                        </p:tgtEl>
                                      </p:cBhvr>
                                    </p:animEffect>
                                    <p:anim calcmode="lin" valueType="num">
                                      <p:cBhvr>
                                        <p:cTn id="68" dur="1000" fill="hold"/>
                                        <p:tgtEl>
                                          <p:spTgt spid="106"/>
                                        </p:tgtEl>
                                        <p:attrNameLst>
                                          <p:attrName>ppt_x</p:attrName>
                                        </p:attrNameLst>
                                      </p:cBhvr>
                                      <p:tavLst>
                                        <p:tav tm="0">
                                          <p:val>
                                            <p:strVal val="#ppt_x"/>
                                          </p:val>
                                        </p:tav>
                                        <p:tav tm="100000">
                                          <p:val>
                                            <p:strVal val="#ppt_x"/>
                                          </p:val>
                                        </p:tav>
                                      </p:tavLst>
                                    </p:anim>
                                    <p:anim calcmode="lin" valueType="num">
                                      <p:cBhvr>
                                        <p:cTn id="69" dur="1000" fill="hold"/>
                                        <p:tgtEl>
                                          <p:spTgt spid="10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fade">
                                      <p:cBhvr>
                                        <p:cTn id="72" dur="1000"/>
                                        <p:tgtEl>
                                          <p:spTgt spid="110"/>
                                        </p:tgtEl>
                                      </p:cBhvr>
                                    </p:animEffect>
                                    <p:anim calcmode="lin" valueType="num">
                                      <p:cBhvr>
                                        <p:cTn id="73" dur="1000" fill="hold"/>
                                        <p:tgtEl>
                                          <p:spTgt spid="110"/>
                                        </p:tgtEl>
                                        <p:attrNameLst>
                                          <p:attrName>ppt_x</p:attrName>
                                        </p:attrNameLst>
                                      </p:cBhvr>
                                      <p:tavLst>
                                        <p:tav tm="0">
                                          <p:val>
                                            <p:strVal val="#ppt_x"/>
                                          </p:val>
                                        </p:tav>
                                        <p:tav tm="100000">
                                          <p:val>
                                            <p:strVal val="#ppt_x"/>
                                          </p:val>
                                        </p:tav>
                                      </p:tavLst>
                                    </p:anim>
                                    <p:anim calcmode="lin" valueType="num">
                                      <p:cBhvr>
                                        <p:cTn id="74" dur="1000" fill="hold"/>
                                        <p:tgtEl>
                                          <p:spTgt spid="11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1000"/>
                                        <p:tgtEl>
                                          <p:spTgt spid="111"/>
                                        </p:tgtEl>
                                      </p:cBhvr>
                                    </p:animEffect>
                                    <p:anim calcmode="lin" valueType="num">
                                      <p:cBhvr>
                                        <p:cTn id="78" dur="1000" fill="hold"/>
                                        <p:tgtEl>
                                          <p:spTgt spid="111"/>
                                        </p:tgtEl>
                                        <p:attrNameLst>
                                          <p:attrName>ppt_x</p:attrName>
                                        </p:attrNameLst>
                                      </p:cBhvr>
                                      <p:tavLst>
                                        <p:tav tm="0">
                                          <p:val>
                                            <p:strVal val="#ppt_x"/>
                                          </p:val>
                                        </p:tav>
                                        <p:tav tm="100000">
                                          <p:val>
                                            <p:strVal val="#ppt_x"/>
                                          </p:val>
                                        </p:tav>
                                      </p:tavLst>
                                    </p:anim>
                                    <p:anim calcmode="lin" valueType="num">
                                      <p:cBhvr>
                                        <p:cTn id="79" dur="1000" fill="hold"/>
                                        <p:tgtEl>
                                          <p:spTgt spid="11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13"/>
                                        </p:tgtEl>
                                        <p:attrNameLst>
                                          <p:attrName>style.visibility</p:attrName>
                                        </p:attrNameLst>
                                      </p:cBhvr>
                                      <p:to>
                                        <p:strVal val="visible"/>
                                      </p:to>
                                    </p:set>
                                    <p:animEffect transition="in" filter="fade">
                                      <p:cBhvr>
                                        <p:cTn id="82" dur="1000"/>
                                        <p:tgtEl>
                                          <p:spTgt spid="113"/>
                                        </p:tgtEl>
                                      </p:cBhvr>
                                    </p:animEffect>
                                    <p:anim calcmode="lin" valueType="num">
                                      <p:cBhvr>
                                        <p:cTn id="83" dur="1000" fill="hold"/>
                                        <p:tgtEl>
                                          <p:spTgt spid="113"/>
                                        </p:tgtEl>
                                        <p:attrNameLst>
                                          <p:attrName>ppt_x</p:attrName>
                                        </p:attrNameLst>
                                      </p:cBhvr>
                                      <p:tavLst>
                                        <p:tav tm="0">
                                          <p:val>
                                            <p:strVal val="#ppt_x"/>
                                          </p:val>
                                        </p:tav>
                                        <p:tav tm="100000">
                                          <p:val>
                                            <p:strVal val="#ppt_x"/>
                                          </p:val>
                                        </p:tav>
                                      </p:tavLst>
                                    </p:anim>
                                    <p:anim calcmode="lin" valueType="num">
                                      <p:cBhvr>
                                        <p:cTn id="84" dur="1000" fill="hold"/>
                                        <p:tgtEl>
                                          <p:spTgt spid="11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14"/>
                                        </p:tgtEl>
                                        <p:attrNameLst>
                                          <p:attrName>style.visibility</p:attrName>
                                        </p:attrNameLst>
                                      </p:cBhvr>
                                      <p:to>
                                        <p:strVal val="visible"/>
                                      </p:to>
                                    </p:set>
                                    <p:animEffect transition="in" filter="fade">
                                      <p:cBhvr>
                                        <p:cTn id="87" dur="1000"/>
                                        <p:tgtEl>
                                          <p:spTgt spid="114"/>
                                        </p:tgtEl>
                                      </p:cBhvr>
                                    </p:animEffect>
                                    <p:anim calcmode="lin" valueType="num">
                                      <p:cBhvr>
                                        <p:cTn id="88" dur="1000" fill="hold"/>
                                        <p:tgtEl>
                                          <p:spTgt spid="114"/>
                                        </p:tgtEl>
                                        <p:attrNameLst>
                                          <p:attrName>ppt_x</p:attrName>
                                        </p:attrNameLst>
                                      </p:cBhvr>
                                      <p:tavLst>
                                        <p:tav tm="0">
                                          <p:val>
                                            <p:strVal val="#ppt_x"/>
                                          </p:val>
                                        </p:tav>
                                        <p:tav tm="100000">
                                          <p:val>
                                            <p:strVal val="#ppt_x"/>
                                          </p:val>
                                        </p:tav>
                                      </p:tavLst>
                                    </p:anim>
                                    <p:anim calcmode="lin" valueType="num">
                                      <p:cBhvr>
                                        <p:cTn id="89" dur="1000" fill="hold"/>
                                        <p:tgtEl>
                                          <p:spTgt spid="114"/>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28"/>
                                        </p:tgtEl>
                                        <p:attrNameLst>
                                          <p:attrName>style.visibility</p:attrName>
                                        </p:attrNameLst>
                                      </p:cBhvr>
                                      <p:to>
                                        <p:strVal val="visible"/>
                                      </p:to>
                                    </p:set>
                                    <p:animEffect transition="in" filter="fade">
                                      <p:cBhvr>
                                        <p:cTn id="92" dur="1000"/>
                                        <p:tgtEl>
                                          <p:spTgt spid="128"/>
                                        </p:tgtEl>
                                      </p:cBhvr>
                                    </p:animEffect>
                                    <p:anim calcmode="lin" valueType="num">
                                      <p:cBhvr>
                                        <p:cTn id="93" dur="1000" fill="hold"/>
                                        <p:tgtEl>
                                          <p:spTgt spid="128"/>
                                        </p:tgtEl>
                                        <p:attrNameLst>
                                          <p:attrName>ppt_x</p:attrName>
                                        </p:attrNameLst>
                                      </p:cBhvr>
                                      <p:tavLst>
                                        <p:tav tm="0">
                                          <p:val>
                                            <p:strVal val="#ppt_x"/>
                                          </p:val>
                                        </p:tav>
                                        <p:tav tm="100000">
                                          <p:val>
                                            <p:strVal val="#ppt_x"/>
                                          </p:val>
                                        </p:tav>
                                      </p:tavLst>
                                    </p:anim>
                                    <p:anim calcmode="lin" valueType="num">
                                      <p:cBhvr>
                                        <p:cTn id="94" dur="1000" fill="hold"/>
                                        <p:tgtEl>
                                          <p:spTgt spid="128"/>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29"/>
                                        </p:tgtEl>
                                        <p:attrNameLst>
                                          <p:attrName>style.visibility</p:attrName>
                                        </p:attrNameLst>
                                      </p:cBhvr>
                                      <p:to>
                                        <p:strVal val="visible"/>
                                      </p:to>
                                    </p:set>
                                    <p:animEffect transition="in" filter="fade">
                                      <p:cBhvr>
                                        <p:cTn id="97" dur="1000"/>
                                        <p:tgtEl>
                                          <p:spTgt spid="129"/>
                                        </p:tgtEl>
                                      </p:cBhvr>
                                    </p:animEffect>
                                    <p:anim calcmode="lin" valueType="num">
                                      <p:cBhvr>
                                        <p:cTn id="98" dur="1000" fill="hold"/>
                                        <p:tgtEl>
                                          <p:spTgt spid="129"/>
                                        </p:tgtEl>
                                        <p:attrNameLst>
                                          <p:attrName>ppt_x</p:attrName>
                                        </p:attrNameLst>
                                      </p:cBhvr>
                                      <p:tavLst>
                                        <p:tav tm="0">
                                          <p:val>
                                            <p:strVal val="#ppt_x"/>
                                          </p:val>
                                        </p:tav>
                                        <p:tav tm="100000">
                                          <p:val>
                                            <p:strVal val="#ppt_x"/>
                                          </p:val>
                                        </p:tav>
                                      </p:tavLst>
                                    </p:anim>
                                    <p:anim calcmode="lin" valueType="num">
                                      <p:cBhvr>
                                        <p:cTn id="99" dur="1000" fill="hold"/>
                                        <p:tgtEl>
                                          <p:spTgt spid="129"/>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30"/>
                                        </p:tgtEl>
                                        <p:attrNameLst>
                                          <p:attrName>style.visibility</p:attrName>
                                        </p:attrNameLst>
                                      </p:cBhvr>
                                      <p:to>
                                        <p:strVal val="visible"/>
                                      </p:to>
                                    </p:set>
                                    <p:animEffect transition="in" filter="fade">
                                      <p:cBhvr>
                                        <p:cTn id="102" dur="1000"/>
                                        <p:tgtEl>
                                          <p:spTgt spid="130"/>
                                        </p:tgtEl>
                                      </p:cBhvr>
                                    </p:animEffect>
                                    <p:anim calcmode="lin" valueType="num">
                                      <p:cBhvr>
                                        <p:cTn id="103" dur="1000" fill="hold"/>
                                        <p:tgtEl>
                                          <p:spTgt spid="130"/>
                                        </p:tgtEl>
                                        <p:attrNameLst>
                                          <p:attrName>ppt_x</p:attrName>
                                        </p:attrNameLst>
                                      </p:cBhvr>
                                      <p:tavLst>
                                        <p:tav tm="0">
                                          <p:val>
                                            <p:strVal val="#ppt_x"/>
                                          </p:val>
                                        </p:tav>
                                        <p:tav tm="100000">
                                          <p:val>
                                            <p:strVal val="#ppt_x"/>
                                          </p:val>
                                        </p:tav>
                                      </p:tavLst>
                                    </p:anim>
                                    <p:anim calcmode="lin" valueType="num">
                                      <p:cBhvr>
                                        <p:cTn id="104" dur="1000" fill="hold"/>
                                        <p:tgtEl>
                                          <p:spTgt spid="130"/>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31"/>
                                        </p:tgtEl>
                                        <p:attrNameLst>
                                          <p:attrName>style.visibility</p:attrName>
                                        </p:attrNameLst>
                                      </p:cBhvr>
                                      <p:to>
                                        <p:strVal val="visible"/>
                                      </p:to>
                                    </p:set>
                                    <p:animEffect transition="in" filter="fade">
                                      <p:cBhvr>
                                        <p:cTn id="107" dur="1000"/>
                                        <p:tgtEl>
                                          <p:spTgt spid="131"/>
                                        </p:tgtEl>
                                      </p:cBhvr>
                                    </p:animEffect>
                                    <p:anim calcmode="lin" valueType="num">
                                      <p:cBhvr>
                                        <p:cTn id="108" dur="1000" fill="hold"/>
                                        <p:tgtEl>
                                          <p:spTgt spid="131"/>
                                        </p:tgtEl>
                                        <p:attrNameLst>
                                          <p:attrName>ppt_x</p:attrName>
                                        </p:attrNameLst>
                                      </p:cBhvr>
                                      <p:tavLst>
                                        <p:tav tm="0">
                                          <p:val>
                                            <p:strVal val="#ppt_x"/>
                                          </p:val>
                                        </p:tav>
                                        <p:tav tm="100000">
                                          <p:val>
                                            <p:strVal val="#ppt_x"/>
                                          </p:val>
                                        </p:tav>
                                      </p:tavLst>
                                    </p:anim>
                                    <p:anim calcmode="lin" valueType="num">
                                      <p:cBhvr>
                                        <p:cTn id="109" dur="1000" fill="hold"/>
                                        <p:tgtEl>
                                          <p:spTgt spid="131"/>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32"/>
                                        </p:tgtEl>
                                        <p:attrNameLst>
                                          <p:attrName>style.visibility</p:attrName>
                                        </p:attrNameLst>
                                      </p:cBhvr>
                                      <p:to>
                                        <p:strVal val="visible"/>
                                      </p:to>
                                    </p:set>
                                    <p:animEffect transition="in" filter="fade">
                                      <p:cBhvr>
                                        <p:cTn id="112" dur="1000"/>
                                        <p:tgtEl>
                                          <p:spTgt spid="132"/>
                                        </p:tgtEl>
                                      </p:cBhvr>
                                    </p:animEffect>
                                    <p:anim calcmode="lin" valueType="num">
                                      <p:cBhvr>
                                        <p:cTn id="113" dur="1000" fill="hold"/>
                                        <p:tgtEl>
                                          <p:spTgt spid="132"/>
                                        </p:tgtEl>
                                        <p:attrNameLst>
                                          <p:attrName>ppt_x</p:attrName>
                                        </p:attrNameLst>
                                      </p:cBhvr>
                                      <p:tavLst>
                                        <p:tav tm="0">
                                          <p:val>
                                            <p:strVal val="#ppt_x"/>
                                          </p:val>
                                        </p:tav>
                                        <p:tav tm="100000">
                                          <p:val>
                                            <p:strVal val="#ppt_x"/>
                                          </p:val>
                                        </p:tav>
                                      </p:tavLst>
                                    </p:anim>
                                    <p:anim calcmode="lin" valueType="num">
                                      <p:cBhvr>
                                        <p:cTn id="114" dur="1000" fill="hold"/>
                                        <p:tgtEl>
                                          <p:spTgt spid="132"/>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133"/>
                                        </p:tgtEl>
                                        <p:attrNameLst>
                                          <p:attrName>style.visibility</p:attrName>
                                        </p:attrNameLst>
                                      </p:cBhvr>
                                      <p:to>
                                        <p:strVal val="visible"/>
                                      </p:to>
                                    </p:set>
                                    <p:animEffect transition="in" filter="fade">
                                      <p:cBhvr>
                                        <p:cTn id="117" dur="1000"/>
                                        <p:tgtEl>
                                          <p:spTgt spid="133"/>
                                        </p:tgtEl>
                                      </p:cBhvr>
                                    </p:animEffect>
                                    <p:anim calcmode="lin" valueType="num">
                                      <p:cBhvr>
                                        <p:cTn id="118" dur="1000" fill="hold"/>
                                        <p:tgtEl>
                                          <p:spTgt spid="133"/>
                                        </p:tgtEl>
                                        <p:attrNameLst>
                                          <p:attrName>ppt_x</p:attrName>
                                        </p:attrNameLst>
                                      </p:cBhvr>
                                      <p:tavLst>
                                        <p:tav tm="0">
                                          <p:val>
                                            <p:strVal val="#ppt_x"/>
                                          </p:val>
                                        </p:tav>
                                        <p:tav tm="100000">
                                          <p:val>
                                            <p:strVal val="#ppt_x"/>
                                          </p:val>
                                        </p:tav>
                                      </p:tavLst>
                                    </p:anim>
                                    <p:anim calcmode="lin" valueType="num">
                                      <p:cBhvr>
                                        <p:cTn id="119" dur="1000" fill="hold"/>
                                        <p:tgtEl>
                                          <p:spTgt spid="133"/>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34"/>
                                        </p:tgtEl>
                                        <p:attrNameLst>
                                          <p:attrName>style.visibility</p:attrName>
                                        </p:attrNameLst>
                                      </p:cBhvr>
                                      <p:to>
                                        <p:strVal val="visible"/>
                                      </p:to>
                                    </p:set>
                                    <p:animEffect transition="in" filter="fade">
                                      <p:cBhvr>
                                        <p:cTn id="122" dur="1000"/>
                                        <p:tgtEl>
                                          <p:spTgt spid="134"/>
                                        </p:tgtEl>
                                      </p:cBhvr>
                                    </p:animEffect>
                                    <p:anim calcmode="lin" valueType="num">
                                      <p:cBhvr>
                                        <p:cTn id="123" dur="1000" fill="hold"/>
                                        <p:tgtEl>
                                          <p:spTgt spid="134"/>
                                        </p:tgtEl>
                                        <p:attrNameLst>
                                          <p:attrName>ppt_x</p:attrName>
                                        </p:attrNameLst>
                                      </p:cBhvr>
                                      <p:tavLst>
                                        <p:tav tm="0">
                                          <p:val>
                                            <p:strVal val="#ppt_x"/>
                                          </p:val>
                                        </p:tav>
                                        <p:tav tm="100000">
                                          <p:val>
                                            <p:strVal val="#ppt_x"/>
                                          </p:val>
                                        </p:tav>
                                      </p:tavLst>
                                    </p:anim>
                                    <p:anim calcmode="lin" valueType="num">
                                      <p:cBhvr>
                                        <p:cTn id="124" dur="1000" fill="hold"/>
                                        <p:tgtEl>
                                          <p:spTgt spid="134"/>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135"/>
                                        </p:tgtEl>
                                        <p:attrNameLst>
                                          <p:attrName>style.visibility</p:attrName>
                                        </p:attrNameLst>
                                      </p:cBhvr>
                                      <p:to>
                                        <p:strVal val="visible"/>
                                      </p:to>
                                    </p:set>
                                    <p:animEffect transition="in" filter="fade">
                                      <p:cBhvr>
                                        <p:cTn id="127" dur="1000"/>
                                        <p:tgtEl>
                                          <p:spTgt spid="135"/>
                                        </p:tgtEl>
                                      </p:cBhvr>
                                    </p:animEffect>
                                    <p:anim calcmode="lin" valueType="num">
                                      <p:cBhvr>
                                        <p:cTn id="128" dur="1000" fill="hold"/>
                                        <p:tgtEl>
                                          <p:spTgt spid="135"/>
                                        </p:tgtEl>
                                        <p:attrNameLst>
                                          <p:attrName>ppt_x</p:attrName>
                                        </p:attrNameLst>
                                      </p:cBhvr>
                                      <p:tavLst>
                                        <p:tav tm="0">
                                          <p:val>
                                            <p:strVal val="#ppt_x"/>
                                          </p:val>
                                        </p:tav>
                                        <p:tav tm="100000">
                                          <p:val>
                                            <p:strVal val="#ppt_x"/>
                                          </p:val>
                                        </p:tav>
                                      </p:tavLst>
                                    </p:anim>
                                    <p:anim calcmode="lin" valueType="num">
                                      <p:cBhvr>
                                        <p:cTn id="129" dur="1000" fill="hold"/>
                                        <p:tgtEl>
                                          <p:spTgt spid="13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36"/>
                                        </p:tgtEl>
                                        <p:attrNameLst>
                                          <p:attrName>style.visibility</p:attrName>
                                        </p:attrNameLst>
                                      </p:cBhvr>
                                      <p:to>
                                        <p:strVal val="visible"/>
                                      </p:to>
                                    </p:set>
                                    <p:animEffect transition="in" filter="fade">
                                      <p:cBhvr>
                                        <p:cTn id="132" dur="1000"/>
                                        <p:tgtEl>
                                          <p:spTgt spid="136"/>
                                        </p:tgtEl>
                                      </p:cBhvr>
                                    </p:animEffect>
                                    <p:anim calcmode="lin" valueType="num">
                                      <p:cBhvr>
                                        <p:cTn id="133" dur="1000" fill="hold"/>
                                        <p:tgtEl>
                                          <p:spTgt spid="136"/>
                                        </p:tgtEl>
                                        <p:attrNameLst>
                                          <p:attrName>ppt_x</p:attrName>
                                        </p:attrNameLst>
                                      </p:cBhvr>
                                      <p:tavLst>
                                        <p:tav tm="0">
                                          <p:val>
                                            <p:strVal val="#ppt_x"/>
                                          </p:val>
                                        </p:tav>
                                        <p:tav tm="100000">
                                          <p:val>
                                            <p:strVal val="#ppt_x"/>
                                          </p:val>
                                        </p:tav>
                                      </p:tavLst>
                                    </p:anim>
                                    <p:anim calcmode="lin" valueType="num">
                                      <p:cBhvr>
                                        <p:cTn id="134" dur="1000" fill="hold"/>
                                        <p:tgtEl>
                                          <p:spTgt spid="13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37"/>
                                        </p:tgtEl>
                                        <p:attrNameLst>
                                          <p:attrName>style.visibility</p:attrName>
                                        </p:attrNameLst>
                                      </p:cBhvr>
                                      <p:to>
                                        <p:strVal val="visible"/>
                                      </p:to>
                                    </p:set>
                                    <p:animEffect transition="in" filter="fade">
                                      <p:cBhvr>
                                        <p:cTn id="137" dur="1000"/>
                                        <p:tgtEl>
                                          <p:spTgt spid="137"/>
                                        </p:tgtEl>
                                      </p:cBhvr>
                                    </p:animEffect>
                                    <p:anim calcmode="lin" valueType="num">
                                      <p:cBhvr>
                                        <p:cTn id="138" dur="1000" fill="hold"/>
                                        <p:tgtEl>
                                          <p:spTgt spid="137"/>
                                        </p:tgtEl>
                                        <p:attrNameLst>
                                          <p:attrName>ppt_x</p:attrName>
                                        </p:attrNameLst>
                                      </p:cBhvr>
                                      <p:tavLst>
                                        <p:tav tm="0">
                                          <p:val>
                                            <p:strVal val="#ppt_x"/>
                                          </p:val>
                                        </p:tav>
                                        <p:tav tm="100000">
                                          <p:val>
                                            <p:strVal val="#ppt_x"/>
                                          </p:val>
                                        </p:tav>
                                      </p:tavLst>
                                    </p:anim>
                                    <p:anim calcmode="lin" valueType="num">
                                      <p:cBhvr>
                                        <p:cTn id="139" dur="1000" fill="hold"/>
                                        <p:tgtEl>
                                          <p:spTgt spid="137"/>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38"/>
                                        </p:tgtEl>
                                        <p:attrNameLst>
                                          <p:attrName>style.visibility</p:attrName>
                                        </p:attrNameLst>
                                      </p:cBhvr>
                                      <p:to>
                                        <p:strVal val="visible"/>
                                      </p:to>
                                    </p:set>
                                    <p:animEffect transition="in" filter="fade">
                                      <p:cBhvr>
                                        <p:cTn id="142" dur="1000"/>
                                        <p:tgtEl>
                                          <p:spTgt spid="138"/>
                                        </p:tgtEl>
                                      </p:cBhvr>
                                    </p:animEffect>
                                    <p:anim calcmode="lin" valueType="num">
                                      <p:cBhvr>
                                        <p:cTn id="143" dur="1000" fill="hold"/>
                                        <p:tgtEl>
                                          <p:spTgt spid="138"/>
                                        </p:tgtEl>
                                        <p:attrNameLst>
                                          <p:attrName>ppt_x</p:attrName>
                                        </p:attrNameLst>
                                      </p:cBhvr>
                                      <p:tavLst>
                                        <p:tav tm="0">
                                          <p:val>
                                            <p:strVal val="#ppt_x"/>
                                          </p:val>
                                        </p:tav>
                                        <p:tav tm="100000">
                                          <p:val>
                                            <p:strVal val="#ppt_x"/>
                                          </p:val>
                                        </p:tav>
                                      </p:tavLst>
                                    </p:anim>
                                    <p:anim calcmode="lin" valueType="num">
                                      <p:cBhvr>
                                        <p:cTn id="144" dur="1000" fill="hold"/>
                                        <p:tgtEl>
                                          <p:spTgt spid="138"/>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139"/>
                                        </p:tgtEl>
                                        <p:attrNameLst>
                                          <p:attrName>style.visibility</p:attrName>
                                        </p:attrNameLst>
                                      </p:cBhvr>
                                      <p:to>
                                        <p:strVal val="visible"/>
                                      </p:to>
                                    </p:set>
                                    <p:animEffect transition="in" filter="fade">
                                      <p:cBhvr>
                                        <p:cTn id="147" dur="1000"/>
                                        <p:tgtEl>
                                          <p:spTgt spid="139"/>
                                        </p:tgtEl>
                                      </p:cBhvr>
                                    </p:animEffect>
                                    <p:anim calcmode="lin" valueType="num">
                                      <p:cBhvr>
                                        <p:cTn id="148" dur="1000" fill="hold"/>
                                        <p:tgtEl>
                                          <p:spTgt spid="139"/>
                                        </p:tgtEl>
                                        <p:attrNameLst>
                                          <p:attrName>ppt_x</p:attrName>
                                        </p:attrNameLst>
                                      </p:cBhvr>
                                      <p:tavLst>
                                        <p:tav tm="0">
                                          <p:val>
                                            <p:strVal val="#ppt_x"/>
                                          </p:val>
                                        </p:tav>
                                        <p:tav tm="100000">
                                          <p:val>
                                            <p:strVal val="#ppt_x"/>
                                          </p:val>
                                        </p:tav>
                                      </p:tavLst>
                                    </p:anim>
                                    <p:anim calcmode="lin" valueType="num">
                                      <p:cBhvr>
                                        <p:cTn id="149"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40"/>
                                        </p:tgtEl>
                                        <p:attrNameLst>
                                          <p:attrName>style.visibility</p:attrName>
                                        </p:attrNameLst>
                                      </p:cBhvr>
                                      <p:to>
                                        <p:strVal val="visible"/>
                                      </p:to>
                                    </p:set>
                                    <p:animEffect transition="in" filter="fade">
                                      <p:cBhvr>
                                        <p:cTn id="154" dur="1000"/>
                                        <p:tgtEl>
                                          <p:spTgt spid="140"/>
                                        </p:tgtEl>
                                      </p:cBhvr>
                                    </p:animEffect>
                                    <p:anim calcmode="lin" valueType="num">
                                      <p:cBhvr>
                                        <p:cTn id="155" dur="1000" fill="hold"/>
                                        <p:tgtEl>
                                          <p:spTgt spid="140"/>
                                        </p:tgtEl>
                                        <p:attrNameLst>
                                          <p:attrName>ppt_x</p:attrName>
                                        </p:attrNameLst>
                                      </p:cBhvr>
                                      <p:tavLst>
                                        <p:tav tm="0">
                                          <p:val>
                                            <p:strVal val="#ppt_x"/>
                                          </p:val>
                                        </p:tav>
                                        <p:tav tm="100000">
                                          <p:val>
                                            <p:strVal val="#ppt_x"/>
                                          </p:val>
                                        </p:tav>
                                      </p:tavLst>
                                    </p:anim>
                                    <p:anim calcmode="lin" valueType="num">
                                      <p:cBhvr>
                                        <p:cTn id="156"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4" grpId="0"/>
      <p:bldP spid="89" grpId="0" animBg="1"/>
      <p:bldP spid="90" grpId="0"/>
      <p:bldP spid="94" grpId="0"/>
      <p:bldP spid="102" grpId="0"/>
      <p:bldP spid="103" grpId="0"/>
      <p:bldP spid="110" grpId="0" animBg="1"/>
      <p:bldP spid="136" grpId="0" animBg="1"/>
      <p:bldP spid="137" grpId="0" animBg="1"/>
      <p:bldP spid="138" grpId="0" animBg="1"/>
      <p:bldP spid="1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Стрелка: изогнутая вниз 69">
            <a:extLst>
              <a:ext uri="{FF2B5EF4-FFF2-40B4-BE49-F238E27FC236}">
                <a16:creationId xmlns:a16="http://schemas.microsoft.com/office/drawing/2014/main" xmlns="" id="{F864AF91-AE0D-4C12-B546-2E26C0D02355}"/>
              </a:ext>
            </a:extLst>
          </p:cNvPr>
          <p:cNvSpPr/>
          <p:nvPr/>
        </p:nvSpPr>
        <p:spPr>
          <a:xfrm rot="20063617">
            <a:off x="1425831" y="3568278"/>
            <a:ext cx="2291978" cy="363419"/>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Прямоугольник 4"/>
          <p:cNvSpPr/>
          <p:nvPr/>
        </p:nvSpPr>
        <p:spPr>
          <a:xfrm>
            <a:off x="11497578" y="8393"/>
            <a:ext cx="698763" cy="29408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6" name="Прямоугольник 5"/>
          <p:cNvSpPr/>
          <p:nvPr/>
        </p:nvSpPr>
        <p:spPr>
          <a:xfrm>
            <a:off x="11506355" y="8391"/>
            <a:ext cx="391864" cy="268367"/>
          </a:xfrm>
          <a:prstGeom prst="rect">
            <a:avLst/>
          </a:prstGeom>
        </p:spPr>
        <p:txBody>
          <a:bodyPr wrap="square" lIns="82892" tIns="41446" rIns="82892" bIns="41446">
            <a:spAutoFit/>
          </a:bodyPr>
          <a:lstStyle/>
          <a:p>
            <a:r>
              <a:rPr lang="ru-RU" sz="1200" b="1" dirty="0">
                <a:solidFill>
                  <a:schemeClr val="bg1"/>
                </a:solidFill>
                <a:latin typeface="Times New Roman" panose="02020603050405020304" pitchFamily="18" charset="0"/>
                <a:cs typeface="Times New Roman" panose="02020603050405020304" pitchFamily="18" charset="0"/>
              </a:rPr>
              <a:t>а</a:t>
            </a:r>
          </a:p>
        </p:txBody>
      </p:sp>
      <p:sp>
        <p:nvSpPr>
          <p:cNvPr id="96" name="Прямоугольник 95"/>
          <p:cNvSpPr/>
          <p:nvPr/>
        </p:nvSpPr>
        <p:spPr>
          <a:xfrm>
            <a:off x="-3369" y="1092"/>
            <a:ext cx="6244778" cy="783728"/>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97" name="Прямоугольник 96"/>
          <p:cNvSpPr/>
          <p:nvPr/>
        </p:nvSpPr>
        <p:spPr>
          <a:xfrm>
            <a:off x="59567" y="66403"/>
            <a:ext cx="6106341" cy="653106"/>
          </a:xfrm>
          <a:prstGeom prst="rect">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59" name="Прямоугольник 58"/>
          <p:cNvSpPr/>
          <p:nvPr/>
        </p:nvSpPr>
        <p:spPr>
          <a:xfrm>
            <a:off x="143674" y="133295"/>
            <a:ext cx="6097735" cy="334989"/>
          </a:xfrm>
          <a:prstGeom prst="rect">
            <a:avLst/>
          </a:prstGeom>
        </p:spPr>
        <p:txBody>
          <a:bodyPr wrap="square" lIns="82892" tIns="41446" rIns="82892" bIns="41446">
            <a:spAutoFit/>
          </a:bodyPr>
          <a:lstStyle/>
          <a:p>
            <a:pPr marL="0" lvl="1"/>
            <a:r>
              <a:rPr lang="ru-RU" sz="1633" b="1" dirty="0">
                <a:solidFill>
                  <a:schemeClr val="bg1"/>
                </a:solidFill>
                <a:latin typeface="Times New Roman" pitchFamily="18" charset="0"/>
                <a:cs typeface="Times New Roman" pitchFamily="18" charset="0"/>
              </a:rPr>
              <a:t>От распределения трудовых ресурсов к рынку рабочей силы...</a:t>
            </a:r>
          </a:p>
        </p:txBody>
      </p:sp>
      <p:grpSp>
        <p:nvGrpSpPr>
          <p:cNvPr id="2" name="Группа 1">
            <a:extLst>
              <a:ext uri="{FF2B5EF4-FFF2-40B4-BE49-F238E27FC236}">
                <a16:creationId xmlns:a16="http://schemas.microsoft.com/office/drawing/2014/main" xmlns="" id="{88CB5347-DDC2-475B-970B-0FAAE7039FCC}"/>
              </a:ext>
            </a:extLst>
          </p:cNvPr>
          <p:cNvGrpSpPr/>
          <p:nvPr/>
        </p:nvGrpSpPr>
        <p:grpSpPr>
          <a:xfrm>
            <a:off x="7577789" y="2570809"/>
            <a:ext cx="1886962" cy="1864241"/>
            <a:chOff x="4286418" y="1660653"/>
            <a:chExt cx="2975179" cy="2786127"/>
          </a:xfrm>
        </p:grpSpPr>
        <p:sp>
          <p:nvSpPr>
            <p:cNvPr id="8" name="Овал 7">
              <a:extLst>
                <a:ext uri="{FF2B5EF4-FFF2-40B4-BE49-F238E27FC236}">
                  <a16:creationId xmlns:a16="http://schemas.microsoft.com/office/drawing/2014/main" xmlns="" id="{9CA08894-D90E-403D-8F46-3A7D97C9426A}"/>
                </a:ext>
              </a:extLst>
            </p:cNvPr>
            <p:cNvSpPr/>
            <p:nvPr/>
          </p:nvSpPr>
          <p:spPr>
            <a:xfrm>
              <a:off x="4286418" y="1660653"/>
              <a:ext cx="2975179" cy="2786127"/>
            </a:xfrm>
            <a:prstGeom prst="ellipse">
              <a:avLst/>
            </a:prstGeom>
            <a:solidFill>
              <a:srgbClr val="92D05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5551"/>
              <a:endParaRPr lang="ru-RU" sz="1905">
                <a:solidFill>
                  <a:prstClr val="white"/>
                </a:solidFill>
                <a:latin typeface="Calibri"/>
              </a:endParaRPr>
            </a:p>
          </p:txBody>
        </p:sp>
        <p:sp>
          <p:nvSpPr>
            <p:cNvPr id="10" name="Прямоугольник 9">
              <a:extLst>
                <a:ext uri="{FF2B5EF4-FFF2-40B4-BE49-F238E27FC236}">
                  <a16:creationId xmlns:a16="http://schemas.microsoft.com/office/drawing/2014/main" xmlns="" id="{319F37A2-5BCC-406E-80DB-154C8BFCDDBF}"/>
                </a:ext>
              </a:extLst>
            </p:cNvPr>
            <p:cNvSpPr/>
            <p:nvPr/>
          </p:nvSpPr>
          <p:spPr>
            <a:xfrm>
              <a:off x="4841987" y="2017865"/>
              <a:ext cx="1886545" cy="207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a:extLst>
                <a:ext uri="{FF2B5EF4-FFF2-40B4-BE49-F238E27FC236}">
                  <a16:creationId xmlns:a16="http://schemas.microsoft.com/office/drawing/2014/main" xmlns="" id="{5C6D758D-991C-4FE1-B3B0-78AC3B9DF20A}"/>
                </a:ext>
              </a:extLst>
            </p:cNvPr>
            <p:cNvCxnSpPr/>
            <p:nvPr/>
          </p:nvCxnSpPr>
          <p:spPr>
            <a:xfrm>
              <a:off x="4952960" y="2336588"/>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32B2016F-DC91-43FE-BC8A-EA69F057A50C}"/>
                </a:ext>
              </a:extLst>
            </p:cNvPr>
            <p:cNvCxnSpPr/>
            <p:nvPr/>
          </p:nvCxnSpPr>
          <p:spPr>
            <a:xfrm>
              <a:off x="4952960" y="2588911"/>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94EC32D8-BD29-410D-8572-58BB6F4603F0}"/>
                </a:ext>
              </a:extLst>
            </p:cNvPr>
            <p:cNvCxnSpPr/>
            <p:nvPr/>
          </p:nvCxnSpPr>
          <p:spPr>
            <a:xfrm>
              <a:off x="4952960" y="2841233"/>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79B99538-BCBB-47F2-B8A1-1BF2F0210D38}"/>
                </a:ext>
              </a:extLst>
            </p:cNvPr>
            <p:cNvCxnSpPr/>
            <p:nvPr/>
          </p:nvCxnSpPr>
          <p:spPr>
            <a:xfrm>
              <a:off x="4952960" y="3093555"/>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513DD6E-797B-473E-AC5B-F29EEE7A505C}"/>
                </a:ext>
              </a:extLst>
            </p:cNvPr>
            <p:cNvCxnSpPr/>
            <p:nvPr/>
          </p:nvCxnSpPr>
          <p:spPr>
            <a:xfrm>
              <a:off x="4952960" y="3345878"/>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16A246E7-1078-445F-A598-72BBA5746831}"/>
                </a:ext>
              </a:extLst>
            </p:cNvPr>
            <p:cNvCxnSpPr/>
            <p:nvPr/>
          </p:nvCxnSpPr>
          <p:spPr>
            <a:xfrm>
              <a:off x="4952960" y="3598200"/>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CFDB1FF-E4D1-4480-9394-FA87D1B25201}"/>
                </a:ext>
              </a:extLst>
            </p:cNvPr>
            <p:cNvCxnSpPr/>
            <p:nvPr/>
          </p:nvCxnSpPr>
          <p:spPr>
            <a:xfrm>
              <a:off x="4952960" y="3850524"/>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516728B9-BFAD-4F6D-876E-FDF077172147}"/>
                </a:ext>
              </a:extLst>
            </p:cNvPr>
            <p:cNvCxnSpPr/>
            <p:nvPr/>
          </p:nvCxnSpPr>
          <p:spPr>
            <a:xfrm rot="5400000">
              <a:off x="4409391" y="3053716"/>
              <a:ext cx="17529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31013DCB-FC08-4C8A-8DA6-6D3044E0B126}"/>
                </a:ext>
              </a:extLst>
            </p:cNvPr>
            <p:cNvCxnSpPr/>
            <p:nvPr/>
          </p:nvCxnSpPr>
          <p:spPr>
            <a:xfrm rot="5400000">
              <a:off x="4761117" y="3092410"/>
              <a:ext cx="17529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967B6135-5C61-46DF-89D2-C3CEDEE4A9C8}"/>
                </a:ext>
              </a:extLst>
            </p:cNvPr>
            <p:cNvCxnSpPr/>
            <p:nvPr/>
          </p:nvCxnSpPr>
          <p:spPr>
            <a:xfrm rot="5400000">
              <a:off x="5075230" y="3053716"/>
              <a:ext cx="17529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D5EEF31-056B-4348-BDF8-CB7475E4DFAE}"/>
                </a:ext>
              </a:extLst>
            </p:cNvPr>
            <p:cNvCxnSpPr/>
            <p:nvPr/>
          </p:nvCxnSpPr>
          <p:spPr>
            <a:xfrm rot="5400000">
              <a:off x="5408150" y="3053716"/>
              <a:ext cx="1752979"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Рисунок 21"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0CE14A4A-F315-4D7E-9CCA-2AF331AE602C}"/>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5177545" y="2384553"/>
              <a:ext cx="309038" cy="490869"/>
            </a:xfrm>
            <a:prstGeom prst="rect">
              <a:avLst/>
            </a:prstGeom>
          </p:spPr>
        </p:pic>
        <p:pic>
          <p:nvPicPr>
            <p:cNvPr id="23" name="Рисунок 2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8B5F96DC-856F-4B26-8B01-EAB1BCB02E10}"/>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6281916" y="2726715"/>
              <a:ext cx="309038" cy="490869"/>
            </a:xfrm>
            <a:prstGeom prst="rect">
              <a:avLst/>
            </a:prstGeom>
          </p:spPr>
        </p:pic>
        <p:pic>
          <p:nvPicPr>
            <p:cNvPr id="24" name="Рисунок 23"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C9232DBA-7A0E-4718-8D21-257412164B3E}"/>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5894845" y="3181049"/>
              <a:ext cx="309038" cy="490869"/>
            </a:xfrm>
            <a:prstGeom prst="rect">
              <a:avLst/>
            </a:prstGeom>
          </p:spPr>
        </p:pic>
        <p:pic>
          <p:nvPicPr>
            <p:cNvPr id="25" name="Picture 2" descr="C:\Program Files\Microsoft Office\MEDIA\CAGCAT10\j0291984.wmf">
              <a:extLst>
                <a:ext uri="{FF2B5EF4-FFF2-40B4-BE49-F238E27FC236}">
                  <a16:creationId xmlns:a16="http://schemas.microsoft.com/office/drawing/2014/main" xmlns="" id="{F4F083E0-4A44-4D1E-A7D3-1904C4B74BF2}"/>
                </a:ext>
              </a:extLst>
            </p:cNvPr>
            <p:cNvPicPr>
              <a:picLocks noChangeAspect="1" noChangeArrowheads="1"/>
            </p:cNvPicPr>
            <p:nvPr/>
          </p:nvPicPr>
          <p:blipFill>
            <a:blip r:embed="rId5" cstate="print"/>
            <a:srcRect/>
            <a:stretch>
              <a:fillRect/>
            </a:stretch>
          </p:blipFill>
          <p:spPr bwMode="auto">
            <a:xfrm>
              <a:off x="5297540" y="2995378"/>
              <a:ext cx="443553" cy="469579"/>
            </a:xfrm>
            <a:prstGeom prst="rect">
              <a:avLst/>
            </a:prstGeom>
            <a:noFill/>
          </p:spPr>
        </p:pic>
        <p:pic>
          <p:nvPicPr>
            <p:cNvPr id="26" name="Picture 2" descr="C:\Program Files\Microsoft Office\MEDIA\CAGCAT10\j0291984.wmf">
              <a:extLst>
                <a:ext uri="{FF2B5EF4-FFF2-40B4-BE49-F238E27FC236}">
                  <a16:creationId xmlns:a16="http://schemas.microsoft.com/office/drawing/2014/main" xmlns="" id="{2F7304C7-9DA5-44BE-9F5A-DC1F07378554}"/>
                </a:ext>
              </a:extLst>
            </p:cNvPr>
            <p:cNvPicPr>
              <a:picLocks noChangeAspect="1" noChangeArrowheads="1"/>
            </p:cNvPicPr>
            <p:nvPr/>
          </p:nvPicPr>
          <p:blipFill>
            <a:blip r:embed="rId5" cstate="print"/>
            <a:srcRect/>
            <a:stretch>
              <a:fillRect/>
            </a:stretch>
          </p:blipFill>
          <p:spPr bwMode="auto">
            <a:xfrm>
              <a:off x="5725043" y="2211321"/>
              <a:ext cx="443553" cy="469579"/>
            </a:xfrm>
            <a:prstGeom prst="rect">
              <a:avLst/>
            </a:prstGeom>
            <a:noFill/>
          </p:spPr>
        </p:pic>
      </p:grpSp>
      <p:sp>
        <p:nvSpPr>
          <p:cNvPr id="28" name="TextBox 27">
            <a:extLst>
              <a:ext uri="{FF2B5EF4-FFF2-40B4-BE49-F238E27FC236}">
                <a16:creationId xmlns:a16="http://schemas.microsoft.com/office/drawing/2014/main" xmlns="" id="{40C93679-FFE3-4F75-8180-A475D61CBA5F}"/>
              </a:ext>
            </a:extLst>
          </p:cNvPr>
          <p:cNvSpPr txBox="1"/>
          <p:nvPr/>
        </p:nvSpPr>
        <p:spPr>
          <a:xfrm>
            <a:off x="9769643" y="4670898"/>
            <a:ext cx="2497792" cy="307777"/>
          </a:xfrm>
          <a:prstGeom prst="rect">
            <a:avLst/>
          </a:prstGeom>
          <a:noFill/>
        </p:spPr>
        <p:txBody>
          <a:bodyPr wrap="square" rtlCol="0">
            <a:spAutoFit/>
          </a:bodyPr>
          <a:lstStyle/>
          <a:p>
            <a:pPr algn="ctr" defTabSz="945551"/>
            <a:r>
              <a:rPr lang="ru-RU" sz="1400" b="1" dirty="0">
                <a:solidFill>
                  <a:prstClr val="black"/>
                </a:solidFill>
                <a:latin typeface="Times New Roman" pitchFamily="18" charset="0"/>
                <a:cs typeface="Times New Roman" pitchFamily="18" charset="0"/>
              </a:rPr>
              <a:t>Рынок строительных услуг</a:t>
            </a:r>
          </a:p>
        </p:txBody>
      </p:sp>
      <p:grpSp>
        <p:nvGrpSpPr>
          <p:cNvPr id="3" name="Группа 2">
            <a:extLst>
              <a:ext uri="{FF2B5EF4-FFF2-40B4-BE49-F238E27FC236}">
                <a16:creationId xmlns:a16="http://schemas.microsoft.com/office/drawing/2014/main" xmlns="" id="{085A3795-7DA9-4E63-8B89-51CF8EB1E960}"/>
              </a:ext>
            </a:extLst>
          </p:cNvPr>
          <p:cNvGrpSpPr/>
          <p:nvPr/>
        </p:nvGrpSpPr>
        <p:grpSpPr>
          <a:xfrm>
            <a:off x="10130189" y="2536599"/>
            <a:ext cx="1920258" cy="1882190"/>
            <a:chOff x="8395422" y="1660653"/>
            <a:chExt cx="2975179" cy="2786127"/>
          </a:xfrm>
        </p:grpSpPr>
        <p:sp>
          <p:nvSpPr>
            <p:cNvPr id="27" name="Овал 26">
              <a:extLst>
                <a:ext uri="{FF2B5EF4-FFF2-40B4-BE49-F238E27FC236}">
                  <a16:creationId xmlns:a16="http://schemas.microsoft.com/office/drawing/2014/main" xmlns="" id="{EA0293FE-2D18-433F-9593-77EC5F55BAF7}"/>
                </a:ext>
              </a:extLst>
            </p:cNvPr>
            <p:cNvSpPr/>
            <p:nvPr/>
          </p:nvSpPr>
          <p:spPr>
            <a:xfrm>
              <a:off x="8395422" y="1660653"/>
              <a:ext cx="2975179" cy="2786127"/>
            </a:xfrm>
            <a:prstGeom prst="ellipse">
              <a:avLst/>
            </a:prstGeom>
            <a:solidFill>
              <a:srgbClr val="FFC00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5551"/>
              <a:endParaRPr lang="ru-RU" sz="1905">
                <a:solidFill>
                  <a:prstClr val="white"/>
                </a:solidFill>
                <a:latin typeface="Calibri"/>
              </a:endParaRPr>
            </a:p>
          </p:txBody>
        </p:sp>
        <p:pic>
          <p:nvPicPr>
            <p:cNvPr id="29" name="Рисунок 28" descr="Изображение выглядит как земля, книга, текст, внешний&#10;&#10;Описание создано автоматически">
              <a:extLst>
                <a:ext uri="{FF2B5EF4-FFF2-40B4-BE49-F238E27FC236}">
                  <a16:creationId xmlns:a16="http://schemas.microsoft.com/office/drawing/2014/main" xmlns="" id="{9CD61ACF-46A7-413C-9A0A-42F5A1500FAA}"/>
                </a:ext>
              </a:extLst>
            </p:cNvPr>
            <p:cNvPicPr>
              <a:picLocks noChangeAspect="1"/>
            </p:cNvPicPr>
            <p:nvPr/>
          </p:nvPicPr>
          <p:blipFill>
            <a:blip r:embed="rId6" cstate="print">
              <a:extLst>
                <a:ext uri="{28A0092B-C50C-407E-A947-70E740481C1C}">
                  <a14:useLocalDpi xmlns:a14="http://schemas.microsoft.com/office/drawing/2010/main" xmlns="" val="0"/>
                </a:ext>
                <a:ext uri="{837473B0-CC2E-450A-ABE3-18F120FF3D39}">
                  <a1611:picAttrSrcUrl xmlns:a1611="http://schemas.microsoft.com/office/drawing/2016/11/main" xmlns="" r:id="rId7"/>
                </a:ext>
              </a:extLst>
            </a:blip>
            <a:stretch>
              <a:fillRect/>
            </a:stretch>
          </p:blipFill>
          <p:spPr>
            <a:xfrm>
              <a:off x="8958554" y="2350278"/>
              <a:ext cx="419904" cy="648083"/>
            </a:xfrm>
            <a:prstGeom prst="rect">
              <a:avLst/>
            </a:prstGeom>
          </p:spPr>
        </p:pic>
        <p:pic>
          <p:nvPicPr>
            <p:cNvPr id="30" name="Рисунок 29" descr="Изображение выглядит как земля, книга, текст, внешний&#10;&#10;Описание создано автоматически">
              <a:extLst>
                <a:ext uri="{FF2B5EF4-FFF2-40B4-BE49-F238E27FC236}">
                  <a16:creationId xmlns:a16="http://schemas.microsoft.com/office/drawing/2014/main" xmlns="" id="{A0C7452F-27ED-4FE9-8E24-6FEB98F537E0}"/>
                </a:ext>
              </a:extLst>
            </p:cNvPr>
            <p:cNvPicPr>
              <a:picLocks noChangeAspect="1"/>
            </p:cNvPicPr>
            <p:nvPr/>
          </p:nvPicPr>
          <p:blipFill>
            <a:blip r:embed="rId6" cstate="print">
              <a:extLst>
                <a:ext uri="{28A0092B-C50C-407E-A947-70E740481C1C}">
                  <a14:useLocalDpi xmlns:a14="http://schemas.microsoft.com/office/drawing/2010/main" xmlns="" val="0"/>
                </a:ext>
                <a:ext uri="{837473B0-CC2E-450A-ABE3-18F120FF3D39}">
                  <a1611:picAttrSrcUrl xmlns:a1611="http://schemas.microsoft.com/office/drawing/2016/11/main" xmlns="" r:id="rId7"/>
                </a:ext>
              </a:extLst>
            </a:blip>
            <a:stretch>
              <a:fillRect/>
            </a:stretch>
          </p:blipFill>
          <p:spPr>
            <a:xfrm>
              <a:off x="9771800" y="2502678"/>
              <a:ext cx="419904" cy="648083"/>
            </a:xfrm>
            <a:prstGeom prst="rect">
              <a:avLst/>
            </a:prstGeom>
          </p:spPr>
        </p:pic>
        <p:pic>
          <p:nvPicPr>
            <p:cNvPr id="31" name="Рисунок 30" descr="Изображение выглядит как земля, книга, текст, внешний&#10;&#10;Описание создано автоматически">
              <a:extLst>
                <a:ext uri="{FF2B5EF4-FFF2-40B4-BE49-F238E27FC236}">
                  <a16:creationId xmlns:a16="http://schemas.microsoft.com/office/drawing/2014/main" xmlns="" id="{729312A7-3CF8-4FFF-A78A-32F20DA86567}"/>
                </a:ext>
              </a:extLst>
            </p:cNvPr>
            <p:cNvPicPr>
              <a:picLocks noChangeAspect="1"/>
            </p:cNvPicPr>
            <p:nvPr/>
          </p:nvPicPr>
          <p:blipFill>
            <a:blip r:embed="rId6" cstate="print">
              <a:extLst>
                <a:ext uri="{28A0092B-C50C-407E-A947-70E740481C1C}">
                  <a14:useLocalDpi xmlns:a14="http://schemas.microsoft.com/office/drawing/2010/main" xmlns="" val="0"/>
                </a:ext>
                <a:ext uri="{837473B0-CC2E-450A-ABE3-18F120FF3D39}">
                  <a1611:picAttrSrcUrl xmlns:a1611="http://schemas.microsoft.com/office/drawing/2016/11/main" xmlns="" r:id="rId7"/>
                </a:ext>
              </a:extLst>
            </a:blip>
            <a:stretch>
              <a:fillRect/>
            </a:stretch>
          </p:blipFill>
          <p:spPr>
            <a:xfrm>
              <a:off x="10567232" y="2655078"/>
              <a:ext cx="419904" cy="648083"/>
            </a:xfrm>
            <a:prstGeom prst="rect">
              <a:avLst/>
            </a:prstGeom>
          </p:spPr>
        </p:pic>
        <p:sp>
          <p:nvSpPr>
            <p:cNvPr id="32" name="TextBox 31">
              <a:extLst>
                <a:ext uri="{FF2B5EF4-FFF2-40B4-BE49-F238E27FC236}">
                  <a16:creationId xmlns:a16="http://schemas.microsoft.com/office/drawing/2014/main" xmlns="" id="{C3C44CED-6C24-45EB-A7BE-F9D48BD52B5C}"/>
                </a:ext>
              </a:extLst>
            </p:cNvPr>
            <p:cNvSpPr txBox="1"/>
            <p:nvPr/>
          </p:nvSpPr>
          <p:spPr>
            <a:xfrm>
              <a:off x="8958554" y="3302602"/>
              <a:ext cx="2028581" cy="879364"/>
            </a:xfrm>
            <a:prstGeom prst="rect">
              <a:avLst/>
            </a:prstGeom>
            <a:noFill/>
          </p:spPr>
          <p:txBody>
            <a:bodyPr wrap="square" rtlCol="0">
              <a:spAutoFit/>
            </a:bodyPr>
            <a:lstStyle/>
            <a:p>
              <a:pPr algn="ctr"/>
              <a:r>
                <a:rPr lang="ru-RU" sz="1200" b="1" dirty="0">
                  <a:latin typeface="Times New Roman" pitchFamily="18" charset="0"/>
                  <a:cs typeface="Times New Roman" pitchFamily="18" charset="0"/>
                </a:rPr>
                <a:t>Предприятия строительной отрасли</a:t>
              </a:r>
            </a:p>
          </p:txBody>
        </p:sp>
        <p:sp>
          <p:nvSpPr>
            <p:cNvPr id="33" name="Блок-схема: документ 32">
              <a:extLst>
                <a:ext uri="{FF2B5EF4-FFF2-40B4-BE49-F238E27FC236}">
                  <a16:creationId xmlns:a16="http://schemas.microsoft.com/office/drawing/2014/main" xmlns="" id="{DFA58666-71CE-48C8-BB7C-A9DEC7505F46}"/>
                </a:ext>
              </a:extLst>
            </p:cNvPr>
            <p:cNvSpPr/>
            <p:nvPr/>
          </p:nvSpPr>
          <p:spPr>
            <a:xfrm>
              <a:off x="9334767" y="2177226"/>
              <a:ext cx="152133" cy="325452"/>
            </a:xfrm>
            <a:prstGeom prst="flowChartDocument">
              <a:avLst/>
            </a:prstGeom>
            <a:solidFill>
              <a:schemeClr val="accent4">
                <a:lumMod val="75000"/>
                <a:alpha val="2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Блок-схема: документ 33">
              <a:extLst>
                <a:ext uri="{FF2B5EF4-FFF2-40B4-BE49-F238E27FC236}">
                  <a16:creationId xmlns:a16="http://schemas.microsoft.com/office/drawing/2014/main" xmlns="" id="{ABB283DF-DFD8-4E74-AB5B-B92D40F4AA32}"/>
                </a:ext>
              </a:extLst>
            </p:cNvPr>
            <p:cNvSpPr/>
            <p:nvPr/>
          </p:nvSpPr>
          <p:spPr>
            <a:xfrm>
              <a:off x="10146506" y="2461697"/>
              <a:ext cx="90396" cy="193381"/>
            </a:xfrm>
            <a:prstGeom prst="flowChartDocument">
              <a:avLst/>
            </a:prstGeom>
            <a:solidFill>
              <a:schemeClr val="accent4">
                <a:lumMod val="75000"/>
                <a:alpha val="2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6" name="TextBox 35">
            <a:extLst>
              <a:ext uri="{FF2B5EF4-FFF2-40B4-BE49-F238E27FC236}">
                <a16:creationId xmlns:a16="http://schemas.microsoft.com/office/drawing/2014/main" xmlns="" id="{E9F1208F-6679-4D96-8C82-3AF83CA4CCAD}"/>
              </a:ext>
            </a:extLst>
          </p:cNvPr>
          <p:cNvSpPr txBox="1"/>
          <p:nvPr/>
        </p:nvSpPr>
        <p:spPr>
          <a:xfrm>
            <a:off x="7308982" y="4473575"/>
            <a:ext cx="2773856" cy="307777"/>
          </a:xfrm>
          <a:prstGeom prst="rect">
            <a:avLst/>
          </a:prstGeom>
          <a:noFill/>
        </p:spPr>
        <p:txBody>
          <a:bodyPr wrap="square" rtlCol="0">
            <a:spAutoFit/>
          </a:bodyPr>
          <a:lstStyle/>
          <a:p>
            <a:pPr algn="ctr" defTabSz="945551"/>
            <a:r>
              <a:rPr lang="ru-RU" sz="1400" b="1" dirty="0">
                <a:solidFill>
                  <a:prstClr val="black"/>
                </a:solidFill>
                <a:latin typeface="Times New Roman" pitchFamily="18" charset="0"/>
                <a:cs typeface="Times New Roman" pitchFamily="18" charset="0"/>
              </a:rPr>
              <a:t>Отраслевой рынок труда (ОРТ)</a:t>
            </a:r>
          </a:p>
        </p:txBody>
      </p:sp>
      <p:sp>
        <p:nvSpPr>
          <p:cNvPr id="37" name="Стрелка: вправо 36">
            <a:extLst>
              <a:ext uri="{FF2B5EF4-FFF2-40B4-BE49-F238E27FC236}">
                <a16:creationId xmlns:a16="http://schemas.microsoft.com/office/drawing/2014/main" xmlns="" id="{510AC5B8-474E-42D2-9C8D-76D7AF75F13A}"/>
              </a:ext>
            </a:extLst>
          </p:cNvPr>
          <p:cNvSpPr/>
          <p:nvPr/>
        </p:nvSpPr>
        <p:spPr>
          <a:xfrm>
            <a:off x="9346981" y="3502214"/>
            <a:ext cx="1040361" cy="84685"/>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право 37">
            <a:extLst>
              <a:ext uri="{FF2B5EF4-FFF2-40B4-BE49-F238E27FC236}">
                <a16:creationId xmlns:a16="http://schemas.microsoft.com/office/drawing/2014/main" xmlns="" id="{60ADCDB0-AF12-4DA1-A3A9-5C12D10931CF}"/>
              </a:ext>
            </a:extLst>
          </p:cNvPr>
          <p:cNvSpPr/>
          <p:nvPr/>
        </p:nvSpPr>
        <p:spPr>
          <a:xfrm flipH="1">
            <a:off x="9327930" y="3645089"/>
            <a:ext cx="1040361" cy="84685"/>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a:extLst>
              <a:ext uri="{FF2B5EF4-FFF2-40B4-BE49-F238E27FC236}">
                <a16:creationId xmlns:a16="http://schemas.microsoft.com/office/drawing/2014/main" xmlns="" id="{4B3D6DA9-B2D5-44D0-920B-FFB73921A150}"/>
              </a:ext>
            </a:extLst>
          </p:cNvPr>
          <p:cNvSpPr txBox="1"/>
          <p:nvPr/>
        </p:nvSpPr>
        <p:spPr>
          <a:xfrm>
            <a:off x="9524931" y="3658424"/>
            <a:ext cx="676732" cy="276999"/>
          </a:xfrm>
          <a:prstGeom prst="rect">
            <a:avLst/>
          </a:prstGeom>
          <a:noFill/>
        </p:spPr>
        <p:txBody>
          <a:bodyPr wrap="square" rtlCol="0">
            <a:spAutoFit/>
          </a:bodyPr>
          <a:lstStyle/>
          <a:p>
            <a:pPr algn="ctr" defTabSz="945551"/>
            <a:r>
              <a:rPr lang="ru-RU" sz="1200" b="1" i="1" dirty="0">
                <a:solidFill>
                  <a:srgbClr val="00B050"/>
                </a:solidFill>
                <a:latin typeface="Times New Roman" pitchFamily="18" charset="0"/>
                <a:cs typeface="Times New Roman" pitchFamily="18" charset="0"/>
              </a:rPr>
              <a:t>Спрос</a:t>
            </a:r>
          </a:p>
        </p:txBody>
      </p:sp>
      <p:sp>
        <p:nvSpPr>
          <p:cNvPr id="40" name="TextBox 39">
            <a:extLst>
              <a:ext uri="{FF2B5EF4-FFF2-40B4-BE49-F238E27FC236}">
                <a16:creationId xmlns:a16="http://schemas.microsoft.com/office/drawing/2014/main" xmlns="" id="{828A56C4-376F-4262-878E-BFD53C0EDCC4}"/>
              </a:ext>
            </a:extLst>
          </p:cNvPr>
          <p:cNvSpPr txBox="1"/>
          <p:nvPr/>
        </p:nvSpPr>
        <p:spPr>
          <a:xfrm>
            <a:off x="9277642" y="3250105"/>
            <a:ext cx="1122713" cy="276999"/>
          </a:xfrm>
          <a:prstGeom prst="rect">
            <a:avLst/>
          </a:prstGeom>
          <a:noFill/>
        </p:spPr>
        <p:txBody>
          <a:bodyPr wrap="square" rtlCol="0">
            <a:spAutoFit/>
          </a:bodyPr>
          <a:lstStyle/>
          <a:p>
            <a:pPr algn="ctr" defTabSz="945551"/>
            <a:r>
              <a:rPr lang="ru-RU" sz="1200" b="1" i="1" dirty="0">
                <a:solidFill>
                  <a:srgbClr val="00B050"/>
                </a:solidFill>
                <a:latin typeface="Times New Roman" pitchFamily="18" charset="0"/>
                <a:cs typeface="Times New Roman" pitchFamily="18" charset="0"/>
              </a:rPr>
              <a:t>Предложение</a:t>
            </a:r>
          </a:p>
        </p:txBody>
      </p:sp>
      <p:cxnSp>
        <p:nvCxnSpPr>
          <p:cNvPr id="41" name="Прямая соединительная линия 40">
            <a:extLst>
              <a:ext uri="{FF2B5EF4-FFF2-40B4-BE49-F238E27FC236}">
                <a16:creationId xmlns:a16="http://schemas.microsoft.com/office/drawing/2014/main" xmlns="" id="{8EC72F1E-FD56-45D2-8618-2FFB93AFAB29}"/>
              </a:ext>
            </a:extLst>
          </p:cNvPr>
          <p:cNvCxnSpPr>
            <a:cxnSpLocks/>
          </p:cNvCxnSpPr>
          <p:nvPr/>
        </p:nvCxnSpPr>
        <p:spPr>
          <a:xfrm>
            <a:off x="5294366" y="1557459"/>
            <a:ext cx="0" cy="3833836"/>
          </a:xfrm>
          <a:prstGeom prst="line">
            <a:avLst/>
          </a:prstGeom>
          <a:ln w="47625" cmpd="thinThick">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3020BAD9-882A-471C-B241-4F9D70A975A7}"/>
              </a:ext>
            </a:extLst>
          </p:cNvPr>
          <p:cNvSpPr txBox="1"/>
          <p:nvPr/>
        </p:nvSpPr>
        <p:spPr>
          <a:xfrm>
            <a:off x="7731575" y="1088743"/>
            <a:ext cx="2773856" cy="307777"/>
          </a:xfrm>
          <a:prstGeom prst="rect">
            <a:avLst/>
          </a:prstGeom>
          <a:noFill/>
        </p:spPr>
        <p:txBody>
          <a:bodyPr wrap="square" rtlCol="0">
            <a:spAutoFit/>
          </a:bodyPr>
          <a:lstStyle/>
          <a:p>
            <a:pPr algn="ctr" defTabSz="945551"/>
            <a:r>
              <a:rPr lang="ru-RU" sz="1400" b="1" dirty="0">
                <a:solidFill>
                  <a:srgbClr val="0070C0"/>
                </a:solidFill>
                <a:latin typeface="Times New Roman" pitchFamily="18" charset="0"/>
                <a:cs typeface="Times New Roman" pitchFamily="18" charset="0"/>
              </a:rPr>
              <a:t>Рыночная экономика</a:t>
            </a:r>
          </a:p>
        </p:txBody>
      </p:sp>
      <p:sp>
        <p:nvSpPr>
          <p:cNvPr id="43" name="TextBox 42">
            <a:extLst>
              <a:ext uri="{FF2B5EF4-FFF2-40B4-BE49-F238E27FC236}">
                <a16:creationId xmlns:a16="http://schemas.microsoft.com/office/drawing/2014/main" xmlns="" id="{8F57D055-77DC-4D3C-93A9-18FEB4DB42FC}"/>
              </a:ext>
            </a:extLst>
          </p:cNvPr>
          <p:cNvSpPr txBox="1"/>
          <p:nvPr/>
        </p:nvSpPr>
        <p:spPr>
          <a:xfrm>
            <a:off x="1045547" y="1088743"/>
            <a:ext cx="3484505" cy="307777"/>
          </a:xfrm>
          <a:prstGeom prst="rect">
            <a:avLst/>
          </a:prstGeom>
          <a:noFill/>
        </p:spPr>
        <p:txBody>
          <a:bodyPr wrap="square" rtlCol="0">
            <a:spAutoFit/>
          </a:bodyPr>
          <a:lstStyle/>
          <a:p>
            <a:pPr algn="ctr" defTabSz="945551"/>
            <a:r>
              <a:rPr lang="ru-RU" sz="1400" b="1" dirty="0">
                <a:solidFill>
                  <a:srgbClr val="FF0000"/>
                </a:solidFill>
                <a:latin typeface="Times New Roman" pitchFamily="18" charset="0"/>
                <a:cs typeface="Times New Roman" pitchFamily="18" charset="0"/>
              </a:rPr>
              <a:t>Планово-распределительная экономика</a:t>
            </a:r>
          </a:p>
        </p:txBody>
      </p:sp>
      <p:sp>
        <p:nvSpPr>
          <p:cNvPr id="46" name="Овал 45">
            <a:extLst>
              <a:ext uri="{FF2B5EF4-FFF2-40B4-BE49-F238E27FC236}">
                <a16:creationId xmlns:a16="http://schemas.microsoft.com/office/drawing/2014/main" xmlns="" id="{AA6DA12D-9DC2-4746-8EC0-2313B9605101}"/>
              </a:ext>
            </a:extLst>
          </p:cNvPr>
          <p:cNvSpPr/>
          <p:nvPr/>
        </p:nvSpPr>
        <p:spPr>
          <a:xfrm>
            <a:off x="3269790" y="2634300"/>
            <a:ext cx="1876367" cy="1839170"/>
          </a:xfrm>
          <a:prstGeom prst="ellipse">
            <a:avLst/>
          </a:prstGeom>
          <a:solidFill>
            <a:srgbClr val="FFC00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5551"/>
            <a:endParaRPr lang="ru-RU" sz="1905">
              <a:solidFill>
                <a:prstClr val="white"/>
              </a:solidFill>
              <a:latin typeface="Calibri"/>
            </a:endParaRPr>
          </a:p>
        </p:txBody>
      </p:sp>
      <p:sp>
        <p:nvSpPr>
          <p:cNvPr id="50" name="TextBox 49">
            <a:extLst>
              <a:ext uri="{FF2B5EF4-FFF2-40B4-BE49-F238E27FC236}">
                <a16:creationId xmlns:a16="http://schemas.microsoft.com/office/drawing/2014/main" xmlns="" id="{D95A0D3B-B2EE-4E9C-BC47-CE2110433D3B}"/>
              </a:ext>
            </a:extLst>
          </p:cNvPr>
          <p:cNvSpPr txBox="1"/>
          <p:nvPr/>
        </p:nvSpPr>
        <p:spPr>
          <a:xfrm>
            <a:off x="3392614" y="3776750"/>
            <a:ext cx="1667148" cy="646331"/>
          </a:xfrm>
          <a:prstGeom prst="rect">
            <a:avLst/>
          </a:prstGeom>
          <a:noFill/>
        </p:spPr>
        <p:txBody>
          <a:bodyPr wrap="square" rtlCol="0">
            <a:spAutoFit/>
          </a:bodyPr>
          <a:lstStyle/>
          <a:p>
            <a:pPr algn="ctr"/>
            <a:r>
              <a:rPr lang="ru-RU" sz="1200" b="1" dirty="0">
                <a:latin typeface="Times New Roman" pitchFamily="18" charset="0"/>
                <a:cs typeface="Times New Roman" pitchFamily="18" charset="0"/>
              </a:rPr>
              <a:t>Организации строительной отрасли</a:t>
            </a:r>
          </a:p>
        </p:txBody>
      </p:sp>
      <p:sp>
        <p:nvSpPr>
          <p:cNvPr id="54" name="TextBox 53">
            <a:extLst>
              <a:ext uri="{FF2B5EF4-FFF2-40B4-BE49-F238E27FC236}">
                <a16:creationId xmlns:a16="http://schemas.microsoft.com/office/drawing/2014/main" xmlns="" id="{7BCDD7DC-7D53-4317-A9A7-466FCC0D13A5}"/>
              </a:ext>
            </a:extLst>
          </p:cNvPr>
          <p:cNvSpPr txBox="1"/>
          <p:nvPr/>
        </p:nvSpPr>
        <p:spPr>
          <a:xfrm>
            <a:off x="108584" y="4621901"/>
            <a:ext cx="2210278" cy="738664"/>
          </a:xfrm>
          <a:prstGeom prst="rect">
            <a:avLst/>
          </a:prstGeom>
          <a:noFill/>
        </p:spPr>
        <p:txBody>
          <a:bodyPr wrap="square" rtlCol="0">
            <a:spAutoFit/>
          </a:bodyPr>
          <a:lstStyle/>
          <a:p>
            <a:pPr algn="ctr" defTabSz="945551"/>
            <a:r>
              <a:rPr lang="ru-RU" sz="1400" b="1" dirty="0">
                <a:solidFill>
                  <a:prstClr val="black"/>
                </a:solidFill>
                <a:latin typeface="Times New Roman" pitchFamily="18" charset="0"/>
                <a:cs typeface="Times New Roman" pitchFamily="18" charset="0"/>
              </a:rPr>
              <a:t>Отраслевое профессиональное образование</a:t>
            </a:r>
          </a:p>
        </p:txBody>
      </p:sp>
      <p:grpSp>
        <p:nvGrpSpPr>
          <p:cNvPr id="7" name="Группа 6">
            <a:extLst>
              <a:ext uri="{FF2B5EF4-FFF2-40B4-BE49-F238E27FC236}">
                <a16:creationId xmlns:a16="http://schemas.microsoft.com/office/drawing/2014/main" xmlns="" id="{3E8C6211-D877-42F1-9CBD-2C49966D6388}"/>
              </a:ext>
            </a:extLst>
          </p:cNvPr>
          <p:cNvGrpSpPr/>
          <p:nvPr/>
        </p:nvGrpSpPr>
        <p:grpSpPr>
          <a:xfrm>
            <a:off x="489118" y="2729284"/>
            <a:ext cx="6782793" cy="1768696"/>
            <a:chOff x="507346" y="1660653"/>
            <a:chExt cx="10684549" cy="2786127"/>
          </a:xfrm>
        </p:grpSpPr>
        <p:sp>
          <p:nvSpPr>
            <p:cNvPr id="53" name="Овал 52">
              <a:extLst>
                <a:ext uri="{FF2B5EF4-FFF2-40B4-BE49-F238E27FC236}">
                  <a16:creationId xmlns:a16="http://schemas.microsoft.com/office/drawing/2014/main" xmlns="" id="{0F55E56D-504F-472B-9DAB-36AFAA1F7C13}"/>
                </a:ext>
              </a:extLst>
            </p:cNvPr>
            <p:cNvSpPr/>
            <p:nvPr/>
          </p:nvSpPr>
          <p:spPr>
            <a:xfrm>
              <a:off x="507346" y="1660653"/>
              <a:ext cx="2730270" cy="2786127"/>
            </a:xfrm>
            <a:prstGeom prst="ellipse">
              <a:avLst/>
            </a:prstGeom>
            <a:solidFill>
              <a:srgbClr val="7030A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5551"/>
              <a:endParaRPr lang="ru-RU" sz="1905">
                <a:solidFill>
                  <a:prstClr val="white"/>
                </a:solidFill>
                <a:latin typeface="Calibri"/>
              </a:endParaRPr>
            </a:p>
          </p:txBody>
        </p:sp>
        <p:sp>
          <p:nvSpPr>
            <p:cNvPr id="55" name="Овал 54">
              <a:extLst>
                <a:ext uri="{FF2B5EF4-FFF2-40B4-BE49-F238E27FC236}">
                  <a16:creationId xmlns:a16="http://schemas.microsoft.com/office/drawing/2014/main" xmlns="" id="{F9AA0748-BD0C-4438-9E0C-20E931B152AC}"/>
                </a:ext>
              </a:extLst>
            </p:cNvPr>
            <p:cNvSpPr/>
            <p:nvPr/>
          </p:nvSpPr>
          <p:spPr>
            <a:xfrm>
              <a:off x="2332375" y="2721572"/>
              <a:ext cx="524459" cy="571504"/>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a:extLst>
                <a:ext uri="{FF2B5EF4-FFF2-40B4-BE49-F238E27FC236}">
                  <a16:creationId xmlns:a16="http://schemas.microsoft.com/office/drawing/2014/main" xmlns="" id="{FB10B281-5D3F-4366-81E8-229658FCB3E4}"/>
                </a:ext>
              </a:extLst>
            </p:cNvPr>
            <p:cNvSpPr/>
            <p:nvPr/>
          </p:nvSpPr>
          <p:spPr>
            <a:xfrm>
              <a:off x="1675540" y="2721572"/>
              <a:ext cx="524459" cy="571504"/>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a:extLst>
                <a:ext uri="{FF2B5EF4-FFF2-40B4-BE49-F238E27FC236}">
                  <a16:creationId xmlns:a16="http://schemas.microsoft.com/office/drawing/2014/main" xmlns="" id="{E796474D-8AA1-47B8-9A4C-B019D5D15912}"/>
                </a:ext>
              </a:extLst>
            </p:cNvPr>
            <p:cNvSpPr/>
            <p:nvPr/>
          </p:nvSpPr>
          <p:spPr>
            <a:xfrm>
              <a:off x="1014260" y="2721572"/>
              <a:ext cx="524459" cy="571504"/>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a16="http://schemas.microsoft.com/office/drawing/2014/main" xmlns="" id="{FAAE882D-D711-4D8E-A230-34E15B84D556}"/>
                </a:ext>
              </a:extLst>
            </p:cNvPr>
            <p:cNvSpPr txBox="1"/>
            <p:nvPr/>
          </p:nvSpPr>
          <p:spPr>
            <a:xfrm>
              <a:off x="742245" y="3535358"/>
              <a:ext cx="2324108" cy="727235"/>
            </a:xfrm>
            <a:prstGeom prst="rect">
              <a:avLst/>
            </a:prstGeom>
            <a:noFill/>
          </p:spPr>
          <p:txBody>
            <a:bodyPr wrap="square" rtlCol="0">
              <a:spAutoFit/>
            </a:bodyPr>
            <a:lstStyle/>
            <a:p>
              <a:pPr algn="ctr"/>
              <a:r>
                <a:rPr lang="ru-RU" sz="1200" b="1" dirty="0">
                  <a:latin typeface="Times New Roman" pitchFamily="18" charset="0"/>
                  <a:cs typeface="Times New Roman" pitchFamily="18" charset="0"/>
                </a:rPr>
                <a:t>Образовательные организации</a:t>
              </a:r>
            </a:p>
          </p:txBody>
        </p:sp>
        <p:sp>
          <p:nvSpPr>
            <p:cNvPr id="71" name="Овал 70">
              <a:extLst>
                <a:ext uri="{FF2B5EF4-FFF2-40B4-BE49-F238E27FC236}">
                  <a16:creationId xmlns:a16="http://schemas.microsoft.com/office/drawing/2014/main" xmlns="" id="{14B104BF-40D2-4385-98D4-8BBE2CD83C05}"/>
                </a:ext>
              </a:extLst>
            </p:cNvPr>
            <p:cNvSpPr/>
            <p:nvPr/>
          </p:nvSpPr>
          <p:spPr>
            <a:xfrm>
              <a:off x="8461625" y="1660653"/>
              <a:ext cx="2730270" cy="2786127"/>
            </a:xfrm>
            <a:prstGeom prst="ellipse">
              <a:avLst/>
            </a:prstGeom>
            <a:solidFill>
              <a:srgbClr val="7030A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5551"/>
              <a:endParaRPr lang="ru-RU" sz="1905">
                <a:solidFill>
                  <a:prstClr val="white"/>
                </a:solidFill>
                <a:latin typeface="Calibri"/>
              </a:endParaRPr>
            </a:p>
          </p:txBody>
        </p:sp>
        <p:sp>
          <p:nvSpPr>
            <p:cNvPr id="74" name="Овал 73">
              <a:extLst>
                <a:ext uri="{FF2B5EF4-FFF2-40B4-BE49-F238E27FC236}">
                  <a16:creationId xmlns:a16="http://schemas.microsoft.com/office/drawing/2014/main" xmlns="" id="{F5C6CB66-C0BB-40AA-9E18-7DC5CF8E0E37}"/>
                </a:ext>
              </a:extLst>
            </p:cNvPr>
            <p:cNvSpPr/>
            <p:nvPr/>
          </p:nvSpPr>
          <p:spPr>
            <a:xfrm>
              <a:off x="10286655" y="2721572"/>
              <a:ext cx="524458" cy="571505"/>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a:extLst>
                <a:ext uri="{FF2B5EF4-FFF2-40B4-BE49-F238E27FC236}">
                  <a16:creationId xmlns:a16="http://schemas.microsoft.com/office/drawing/2014/main" xmlns="" id="{994A912B-35B8-46C9-A398-58C6420854C0}"/>
                </a:ext>
              </a:extLst>
            </p:cNvPr>
            <p:cNvSpPr/>
            <p:nvPr/>
          </p:nvSpPr>
          <p:spPr>
            <a:xfrm>
              <a:off x="9629819" y="2721572"/>
              <a:ext cx="524458" cy="571505"/>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a:extLst>
                <a:ext uri="{FF2B5EF4-FFF2-40B4-BE49-F238E27FC236}">
                  <a16:creationId xmlns:a16="http://schemas.microsoft.com/office/drawing/2014/main" xmlns="" id="{2717919E-A563-4558-84C0-06FCBCBCD862}"/>
                </a:ext>
              </a:extLst>
            </p:cNvPr>
            <p:cNvSpPr/>
            <p:nvPr/>
          </p:nvSpPr>
          <p:spPr>
            <a:xfrm>
              <a:off x="8968538" y="2721572"/>
              <a:ext cx="524458" cy="571505"/>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TextBox 76">
              <a:extLst>
                <a:ext uri="{FF2B5EF4-FFF2-40B4-BE49-F238E27FC236}">
                  <a16:creationId xmlns:a16="http://schemas.microsoft.com/office/drawing/2014/main" xmlns="" id="{E52D98FA-533B-4398-9E7F-602CA222F9F5}"/>
                </a:ext>
              </a:extLst>
            </p:cNvPr>
            <p:cNvSpPr txBox="1"/>
            <p:nvPr/>
          </p:nvSpPr>
          <p:spPr>
            <a:xfrm>
              <a:off x="8696524" y="3535358"/>
              <a:ext cx="2324108" cy="727235"/>
            </a:xfrm>
            <a:prstGeom prst="rect">
              <a:avLst/>
            </a:prstGeom>
            <a:noFill/>
          </p:spPr>
          <p:txBody>
            <a:bodyPr wrap="square" rtlCol="0">
              <a:spAutoFit/>
            </a:bodyPr>
            <a:lstStyle/>
            <a:p>
              <a:pPr algn="ctr"/>
              <a:r>
                <a:rPr lang="ru-RU" sz="1200" b="1" dirty="0">
                  <a:latin typeface="Times New Roman" pitchFamily="18" charset="0"/>
                  <a:cs typeface="Times New Roman" pitchFamily="18" charset="0"/>
                </a:rPr>
                <a:t>Образовательные организации</a:t>
              </a:r>
            </a:p>
          </p:txBody>
        </p:sp>
      </p:grpSp>
      <p:sp>
        <p:nvSpPr>
          <p:cNvPr id="60" name="TextBox 59">
            <a:extLst>
              <a:ext uri="{FF2B5EF4-FFF2-40B4-BE49-F238E27FC236}">
                <a16:creationId xmlns:a16="http://schemas.microsoft.com/office/drawing/2014/main" xmlns="" id="{9ACA81E6-8914-44C8-BF55-9B298616738E}"/>
              </a:ext>
            </a:extLst>
          </p:cNvPr>
          <p:cNvSpPr txBox="1"/>
          <p:nvPr/>
        </p:nvSpPr>
        <p:spPr>
          <a:xfrm>
            <a:off x="3084088" y="4633852"/>
            <a:ext cx="2210278" cy="307777"/>
          </a:xfrm>
          <a:prstGeom prst="rect">
            <a:avLst/>
          </a:prstGeom>
          <a:noFill/>
        </p:spPr>
        <p:txBody>
          <a:bodyPr wrap="square" rtlCol="0">
            <a:spAutoFit/>
          </a:bodyPr>
          <a:lstStyle/>
          <a:p>
            <a:pPr algn="ctr" defTabSz="945551"/>
            <a:r>
              <a:rPr lang="ru-RU" sz="1400" b="1" dirty="0">
                <a:solidFill>
                  <a:prstClr val="black"/>
                </a:solidFill>
                <a:latin typeface="Times New Roman" pitchFamily="18" charset="0"/>
                <a:cs typeface="Times New Roman" pitchFamily="18" charset="0"/>
              </a:rPr>
              <a:t>Строительная отрасль</a:t>
            </a:r>
          </a:p>
        </p:txBody>
      </p:sp>
      <p:sp>
        <p:nvSpPr>
          <p:cNvPr id="44" name="Прямоугольник 43">
            <a:extLst>
              <a:ext uri="{FF2B5EF4-FFF2-40B4-BE49-F238E27FC236}">
                <a16:creationId xmlns:a16="http://schemas.microsoft.com/office/drawing/2014/main" xmlns="" id="{68087177-52DC-4136-A80D-4AA8603FAE7D}"/>
              </a:ext>
            </a:extLst>
          </p:cNvPr>
          <p:cNvSpPr/>
          <p:nvPr/>
        </p:nvSpPr>
        <p:spPr>
          <a:xfrm>
            <a:off x="1478589" y="1726244"/>
            <a:ext cx="2297039" cy="584775"/>
          </a:xfrm>
          <a:prstGeom prst="rect">
            <a:avLst/>
          </a:prstGeom>
          <a:solidFill>
            <a:srgbClr val="FF0000"/>
          </a:solidFill>
          <a:ln>
            <a:solidFill>
              <a:srgbClr val="FF0000"/>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3200" b="1" cap="none" spc="0" dirty="0">
                <a:ln/>
                <a:solidFill>
                  <a:schemeClr val="accent4"/>
                </a:solidFill>
                <a:effectLst/>
                <a:latin typeface="Times New Roman" panose="02020603050405020304" pitchFamily="18" charset="0"/>
                <a:cs typeface="Times New Roman" panose="02020603050405020304" pitchFamily="18" charset="0"/>
              </a:rPr>
              <a:t>ГОСПЛАН</a:t>
            </a:r>
          </a:p>
        </p:txBody>
      </p:sp>
      <p:sp>
        <p:nvSpPr>
          <p:cNvPr id="61" name="Рамка 60">
            <a:extLst>
              <a:ext uri="{FF2B5EF4-FFF2-40B4-BE49-F238E27FC236}">
                <a16:creationId xmlns:a16="http://schemas.microsoft.com/office/drawing/2014/main" xmlns="" id="{12761675-E83E-4C7D-B752-95506CDF4AA7}"/>
              </a:ext>
            </a:extLst>
          </p:cNvPr>
          <p:cNvSpPr/>
          <p:nvPr/>
        </p:nvSpPr>
        <p:spPr>
          <a:xfrm>
            <a:off x="3844226" y="3169577"/>
            <a:ext cx="343751" cy="21367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5" name="Рамка 64">
            <a:extLst>
              <a:ext uri="{FF2B5EF4-FFF2-40B4-BE49-F238E27FC236}">
                <a16:creationId xmlns:a16="http://schemas.microsoft.com/office/drawing/2014/main" xmlns="" id="{0A048219-C2BB-4F1F-8D22-AB4EF28636DC}"/>
              </a:ext>
            </a:extLst>
          </p:cNvPr>
          <p:cNvSpPr/>
          <p:nvPr/>
        </p:nvSpPr>
        <p:spPr>
          <a:xfrm>
            <a:off x="3996626" y="3321977"/>
            <a:ext cx="343751" cy="21367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6" name="Рамка 65">
            <a:extLst>
              <a:ext uri="{FF2B5EF4-FFF2-40B4-BE49-F238E27FC236}">
                <a16:creationId xmlns:a16="http://schemas.microsoft.com/office/drawing/2014/main" xmlns="" id="{4BB1C65B-7AAA-4748-ACEC-7F1B97520BC1}"/>
              </a:ext>
            </a:extLst>
          </p:cNvPr>
          <p:cNvSpPr/>
          <p:nvPr/>
        </p:nvSpPr>
        <p:spPr>
          <a:xfrm>
            <a:off x="4149026" y="3474377"/>
            <a:ext cx="343751" cy="21367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3" name="Стрелка: штриховая вправо 62">
            <a:extLst>
              <a:ext uri="{FF2B5EF4-FFF2-40B4-BE49-F238E27FC236}">
                <a16:creationId xmlns:a16="http://schemas.microsoft.com/office/drawing/2014/main" xmlns="" id="{05D24DC3-A275-4003-99BB-203945017BA4}"/>
              </a:ext>
            </a:extLst>
          </p:cNvPr>
          <p:cNvSpPr/>
          <p:nvPr/>
        </p:nvSpPr>
        <p:spPr>
          <a:xfrm>
            <a:off x="2090059" y="2930462"/>
            <a:ext cx="1805612" cy="1242652"/>
          </a:xfrm>
          <a:prstGeom prst="stripedRightArrow">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Стрелка: вниз 63">
            <a:extLst>
              <a:ext uri="{FF2B5EF4-FFF2-40B4-BE49-F238E27FC236}">
                <a16:creationId xmlns:a16="http://schemas.microsoft.com/office/drawing/2014/main" xmlns="" id="{A9195021-19BC-4E86-8A5E-8A8408EFDE25}"/>
              </a:ext>
            </a:extLst>
          </p:cNvPr>
          <p:cNvSpPr/>
          <p:nvPr/>
        </p:nvSpPr>
        <p:spPr>
          <a:xfrm rot="2579731">
            <a:off x="1664062" y="2309442"/>
            <a:ext cx="136336" cy="7837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Стрелка: вниз 68">
            <a:extLst>
              <a:ext uri="{FF2B5EF4-FFF2-40B4-BE49-F238E27FC236}">
                <a16:creationId xmlns:a16="http://schemas.microsoft.com/office/drawing/2014/main" xmlns="" id="{85B61FD9-0527-4A18-91B1-5E876E6DE2D3}"/>
              </a:ext>
            </a:extLst>
          </p:cNvPr>
          <p:cNvSpPr/>
          <p:nvPr/>
        </p:nvSpPr>
        <p:spPr>
          <a:xfrm rot="19020269" flipH="1">
            <a:off x="3526832" y="2309443"/>
            <a:ext cx="136336" cy="7837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xmlns="" id="{48189D20-420F-4DC1-BA86-B375659217BB}"/>
              </a:ext>
            </a:extLst>
          </p:cNvPr>
          <p:cNvSpPr txBox="1"/>
          <p:nvPr/>
        </p:nvSpPr>
        <p:spPr>
          <a:xfrm>
            <a:off x="7735335" y="1344720"/>
            <a:ext cx="3094577" cy="307777"/>
          </a:xfrm>
          <a:prstGeom prst="rect">
            <a:avLst/>
          </a:prstGeom>
          <a:noFill/>
        </p:spPr>
        <p:txBody>
          <a:bodyPr wrap="square" rtlCol="0">
            <a:spAutoFit/>
          </a:bodyPr>
          <a:lstStyle/>
          <a:p>
            <a:pPr algn="ctr" defTabSz="945551"/>
            <a:r>
              <a:rPr lang="ru-RU" sz="1400" b="1" dirty="0">
                <a:solidFill>
                  <a:srgbClr val="0070C0"/>
                </a:solidFill>
                <a:latin typeface="Times New Roman" pitchFamily="18" charset="0"/>
                <a:cs typeface="Times New Roman" pitchFamily="18" charset="0"/>
              </a:rPr>
              <a:t>с 1991 по 2012 = ???, с 2012 - …. = !!!</a:t>
            </a:r>
          </a:p>
        </p:txBody>
      </p:sp>
      <p:sp>
        <p:nvSpPr>
          <p:cNvPr id="73" name="TextBox 72">
            <a:extLst>
              <a:ext uri="{FF2B5EF4-FFF2-40B4-BE49-F238E27FC236}">
                <a16:creationId xmlns:a16="http://schemas.microsoft.com/office/drawing/2014/main" xmlns="" id="{98205EA2-B701-4BAB-B965-B1C3C3FEFAA5}"/>
              </a:ext>
            </a:extLst>
          </p:cNvPr>
          <p:cNvSpPr txBox="1"/>
          <p:nvPr/>
        </p:nvSpPr>
        <p:spPr>
          <a:xfrm>
            <a:off x="1415142" y="1344720"/>
            <a:ext cx="2773856" cy="307777"/>
          </a:xfrm>
          <a:prstGeom prst="rect">
            <a:avLst/>
          </a:prstGeom>
          <a:noFill/>
        </p:spPr>
        <p:txBody>
          <a:bodyPr wrap="square" rtlCol="0">
            <a:spAutoFit/>
          </a:bodyPr>
          <a:lstStyle/>
          <a:p>
            <a:pPr algn="ctr" defTabSz="945551"/>
            <a:r>
              <a:rPr lang="ru-RU" sz="1400" b="1" dirty="0">
                <a:solidFill>
                  <a:srgbClr val="FF0000"/>
                </a:solidFill>
                <a:latin typeface="Times New Roman" pitchFamily="18" charset="0"/>
                <a:cs typeface="Times New Roman" pitchFamily="18" charset="0"/>
              </a:rPr>
              <a:t>до 1991 = !!!</a:t>
            </a:r>
          </a:p>
        </p:txBody>
      </p:sp>
      <p:sp>
        <p:nvSpPr>
          <p:cNvPr id="67" name="Стрелка: вниз 66">
            <a:extLst>
              <a:ext uri="{FF2B5EF4-FFF2-40B4-BE49-F238E27FC236}">
                <a16:creationId xmlns:a16="http://schemas.microsoft.com/office/drawing/2014/main" xmlns="" id="{53C462C5-A960-4A55-B7A8-93D72A646565}"/>
              </a:ext>
            </a:extLst>
          </p:cNvPr>
          <p:cNvSpPr/>
          <p:nvPr/>
        </p:nvSpPr>
        <p:spPr>
          <a:xfrm rot="2579731">
            <a:off x="7092432" y="2091329"/>
            <a:ext cx="136336" cy="7837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Стрелка: вниз 67">
            <a:extLst>
              <a:ext uri="{FF2B5EF4-FFF2-40B4-BE49-F238E27FC236}">
                <a16:creationId xmlns:a16="http://schemas.microsoft.com/office/drawing/2014/main" xmlns="" id="{8B938309-4A73-46F6-84BB-132773571609}"/>
              </a:ext>
            </a:extLst>
          </p:cNvPr>
          <p:cNvSpPr/>
          <p:nvPr/>
        </p:nvSpPr>
        <p:spPr>
          <a:xfrm rot="19020269" flipH="1">
            <a:off x="10188198" y="2091329"/>
            <a:ext cx="136336" cy="7837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xmlns="" id="{4F40D297-3977-4514-A353-5A466602E7EF}"/>
              </a:ext>
            </a:extLst>
          </p:cNvPr>
          <p:cNvSpPr/>
          <p:nvPr/>
        </p:nvSpPr>
        <p:spPr>
          <a:xfrm>
            <a:off x="8219078" y="1429848"/>
            <a:ext cx="122341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a:ln/>
                <a:solidFill>
                  <a:srgbClr val="FF0000"/>
                </a:solidFill>
                <a:effectLst/>
                <a:latin typeface="Times New Roman" panose="02020603050405020304" pitchFamily="18" charset="0"/>
                <a:cs typeface="Times New Roman" panose="02020603050405020304" pitchFamily="18" charset="0"/>
              </a:rPr>
              <a:t>???</a:t>
            </a:r>
          </a:p>
        </p:txBody>
      </p:sp>
      <p:sp>
        <p:nvSpPr>
          <p:cNvPr id="78" name="TextBox 77">
            <a:extLst>
              <a:ext uri="{FF2B5EF4-FFF2-40B4-BE49-F238E27FC236}">
                <a16:creationId xmlns:a16="http://schemas.microsoft.com/office/drawing/2014/main" xmlns="" id="{2BA64097-5850-4A71-BF4F-783FB92AFD92}"/>
              </a:ext>
            </a:extLst>
          </p:cNvPr>
          <p:cNvSpPr txBox="1"/>
          <p:nvPr/>
        </p:nvSpPr>
        <p:spPr>
          <a:xfrm>
            <a:off x="5341600" y="4621901"/>
            <a:ext cx="2210278" cy="738664"/>
          </a:xfrm>
          <a:prstGeom prst="rect">
            <a:avLst/>
          </a:prstGeom>
          <a:noFill/>
        </p:spPr>
        <p:txBody>
          <a:bodyPr wrap="square" rtlCol="0">
            <a:spAutoFit/>
          </a:bodyPr>
          <a:lstStyle/>
          <a:p>
            <a:pPr algn="ctr" defTabSz="945551"/>
            <a:r>
              <a:rPr lang="ru-RU" sz="1400" b="1" dirty="0">
                <a:solidFill>
                  <a:prstClr val="black"/>
                </a:solidFill>
                <a:latin typeface="Times New Roman" pitchFamily="18" charset="0"/>
                <a:cs typeface="Times New Roman" pitchFamily="18" charset="0"/>
              </a:rPr>
              <a:t>Отраслевое профессиональное образование</a:t>
            </a:r>
          </a:p>
        </p:txBody>
      </p:sp>
      <p:sp>
        <p:nvSpPr>
          <p:cNvPr id="79" name="Стрелка: вправо 78">
            <a:extLst>
              <a:ext uri="{FF2B5EF4-FFF2-40B4-BE49-F238E27FC236}">
                <a16:creationId xmlns:a16="http://schemas.microsoft.com/office/drawing/2014/main" xmlns="" id="{61C6BC94-C409-4021-84B1-449D5713377C}"/>
              </a:ext>
            </a:extLst>
          </p:cNvPr>
          <p:cNvSpPr/>
          <p:nvPr/>
        </p:nvSpPr>
        <p:spPr>
          <a:xfrm>
            <a:off x="7139514" y="3523521"/>
            <a:ext cx="634174" cy="115384"/>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a16="http://schemas.microsoft.com/office/drawing/2014/main" xmlns="" id="{C0C76ADD-74AC-4532-A2FD-84AF6415F994}"/>
              </a:ext>
            </a:extLst>
          </p:cNvPr>
          <p:cNvSpPr txBox="1"/>
          <p:nvPr/>
        </p:nvSpPr>
        <p:spPr>
          <a:xfrm>
            <a:off x="1887725" y="5685871"/>
            <a:ext cx="9130801" cy="1169551"/>
          </a:xfrm>
          <a:prstGeom prst="rect">
            <a:avLst/>
          </a:prstGeom>
          <a:noFill/>
        </p:spPr>
        <p:txBody>
          <a:bodyPr wrap="square" rtlCol="0">
            <a:spAutoFit/>
          </a:bodyPr>
          <a:lstStyle/>
          <a:p>
            <a:pPr defTabSz="945551"/>
            <a:r>
              <a:rPr lang="ru-RU" sz="1400" b="1" u="sng" dirty="0">
                <a:solidFill>
                  <a:srgbClr val="002060"/>
                </a:solidFill>
                <a:latin typeface="Times New Roman" pitchFamily="18" charset="0"/>
                <a:cs typeface="Times New Roman" pitchFamily="18" charset="0"/>
              </a:rPr>
              <a:t>Появление частного субъекта инвестиций и приватизация строительной отрасли потребовало</a:t>
            </a:r>
            <a:r>
              <a:rPr lang="ru-RU" sz="1400" b="1" dirty="0">
                <a:solidFill>
                  <a:srgbClr val="002060"/>
                </a:solidFill>
                <a:latin typeface="Times New Roman" pitchFamily="18" charset="0"/>
                <a:cs typeface="Times New Roman" pitchFamily="18" charset="0"/>
              </a:rPr>
              <a:t>:</a:t>
            </a:r>
          </a:p>
          <a:p>
            <a:pPr marL="285750" indent="-285750" defTabSz="945551">
              <a:buFont typeface="Arial" panose="020B0604020202020204" pitchFamily="34" charset="0"/>
              <a:buChar char="•"/>
            </a:pPr>
            <a:r>
              <a:rPr lang="ru-RU" sz="1400" b="1" dirty="0">
                <a:solidFill>
                  <a:srgbClr val="002060"/>
                </a:solidFill>
                <a:latin typeface="Times New Roman" pitchFamily="18" charset="0"/>
                <a:cs typeface="Times New Roman" pitchFamily="18" charset="0"/>
              </a:rPr>
              <a:t>Создания новых институтов – институт саморегулирования, </a:t>
            </a:r>
          </a:p>
          <a:p>
            <a:pPr marL="285750" indent="-285750" defTabSz="945551">
              <a:buFont typeface="Arial" panose="020B0604020202020204" pitchFamily="34" charset="0"/>
              <a:buChar char="•"/>
            </a:pPr>
            <a:r>
              <a:rPr lang="ru-RU" sz="1400" b="1" dirty="0">
                <a:solidFill>
                  <a:srgbClr val="002060"/>
                </a:solidFill>
                <a:latin typeface="Times New Roman" pitchFamily="18" charset="0"/>
                <a:cs typeface="Times New Roman" pitchFamily="18" charset="0"/>
              </a:rPr>
              <a:t>Создания новой инфраструктуры – национальная система квалификаций, </a:t>
            </a:r>
          </a:p>
          <a:p>
            <a:pPr marL="285750" indent="-285750" defTabSz="945551">
              <a:buFont typeface="Arial" panose="020B0604020202020204" pitchFamily="34" charset="0"/>
              <a:buChar char="•"/>
            </a:pPr>
            <a:r>
              <a:rPr lang="ru-RU" sz="1400" b="1" dirty="0">
                <a:solidFill>
                  <a:srgbClr val="002060"/>
                </a:solidFill>
                <a:latin typeface="Times New Roman" pitchFamily="18" charset="0"/>
                <a:cs typeface="Times New Roman" pitchFamily="18" charset="0"/>
              </a:rPr>
              <a:t>Создания нового регулирования – изменение общего и отраслевого законодательства</a:t>
            </a:r>
          </a:p>
          <a:p>
            <a:pPr algn="ctr" defTabSz="945551"/>
            <a:endParaRPr lang="ru-RU" sz="1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748784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down)">
                                      <p:cBhvr>
                                        <p:cTn id="40" dur="500"/>
                                        <p:tgtEl>
                                          <p:spTgt spid="7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1000"/>
                                        <p:tgtEl>
                                          <p:spTgt spid="80"/>
                                        </p:tgtEl>
                                      </p:cBhvr>
                                    </p:animEffect>
                                    <p:anim calcmode="lin" valueType="num">
                                      <p:cBhvr>
                                        <p:cTn id="46" dur="1000" fill="hold"/>
                                        <p:tgtEl>
                                          <p:spTgt spid="80"/>
                                        </p:tgtEl>
                                        <p:attrNameLst>
                                          <p:attrName>ppt_x</p:attrName>
                                        </p:attrNameLst>
                                      </p:cBhvr>
                                      <p:tavLst>
                                        <p:tav tm="0">
                                          <p:val>
                                            <p:strVal val="#ppt_x"/>
                                          </p:val>
                                        </p:tav>
                                        <p:tav tm="100000">
                                          <p:val>
                                            <p:strVal val="#ppt_x"/>
                                          </p:val>
                                        </p:tav>
                                      </p:tavLst>
                                    </p:anim>
                                    <p:anim calcmode="lin" valueType="num">
                                      <p:cBhvr>
                                        <p:cTn id="4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animBg="1"/>
      <p:bldP spid="38" grpId="0" animBg="1"/>
      <p:bldP spid="39" grpId="0"/>
      <p:bldP spid="40" grpId="0"/>
      <p:bldP spid="42" grpId="0"/>
      <p:bldP spid="72" grpId="0"/>
      <p:bldP spid="79" grpId="0" animBg="1"/>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497578" y="8393"/>
            <a:ext cx="698763" cy="29408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6" name="Прямоугольник 5"/>
          <p:cNvSpPr/>
          <p:nvPr/>
        </p:nvSpPr>
        <p:spPr>
          <a:xfrm>
            <a:off x="11506355" y="8391"/>
            <a:ext cx="391864" cy="268367"/>
          </a:xfrm>
          <a:prstGeom prst="rect">
            <a:avLst/>
          </a:prstGeom>
        </p:spPr>
        <p:txBody>
          <a:bodyPr wrap="square" lIns="82892" tIns="41446" rIns="82892" bIns="41446">
            <a:spAutoFit/>
          </a:bodyPr>
          <a:lstStyle/>
          <a:p>
            <a:r>
              <a:rPr lang="ru-RU" sz="1200" b="1" dirty="0">
                <a:solidFill>
                  <a:schemeClr val="bg1"/>
                </a:solidFill>
                <a:latin typeface="Times New Roman" panose="02020603050405020304" pitchFamily="18" charset="0"/>
                <a:cs typeface="Times New Roman" panose="02020603050405020304" pitchFamily="18" charset="0"/>
              </a:rPr>
              <a:t>б</a:t>
            </a:r>
          </a:p>
        </p:txBody>
      </p:sp>
      <p:sp>
        <p:nvSpPr>
          <p:cNvPr id="96" name="Прямоугольник 95"/>
          <p:cNvSpPr/>
          <p:nvPr/>
        </p:nvSpPr>
        <p:spPr>
          <a:xfrm>
            <a:off x="-3369" y="1092"/>
            <a:ext cx="5567827" cy="783728"/>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97" name="Прямоугольник 96"/>
          <p:cNvSpPr/>
          <p:nvPr/>
        </p:nvSpPr>
        <p:spPr>
          <a:xfrm>
            <a:off x="59567" y="66403"/>
            <a:ext cx="5367459" cy="653106"/>
          </a:xfrm>
          <a:prstGeom prst="rect">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59" name="Прямоугольник 58"/>
          <p:cNvSpPr/>
          <p:nvPr/>
        </p:nvSpPr>
        <p:spPr>
          <a:xfrm>
            <a:off x="143674" y="133295"/>
            <a:ext cx="5346289" cy="334989"/>
          </a:xfrm>
          <a:prstGeom prst="rect">
            <a:avLst/>
          </a:prstGeom>
        </p:spPr>
        <p:txBody>
          <a:bodyPr wrap="square" lIns="82892" tIns="41446" rIns="82892" bIns="41446">
            <a:spAutoFit/>
          </a:bodyPr>
          <a:lstStyle/>
          <a:p>
            <a:pPr marL="0" lvl="1"/>
            <a:r>
              <a:rPr lang="ru-RU" sz="1633" b="1" dirty="0">
                <a:solidFill>
                  <a:schemeClr val="bg1"/>
                </a:solidFill>
                <a:latin typeface="Times New Roman" pitchFamily="18" charset="0"/>
                <a:cs typeface="Times New Roman" pitchFamily="18" charset="0"/>
              </a:rPr>
              <a:t>Отраслевой рынок труда: положение и проблемы</a:t>
            </a:r>
          </a:p>
        </p:txBody>
      </p:sp>
      <p:sp>
        <p:nvSpPr>
          <p:cNvPr id="7" name="Овал 6">
            <a:extLst>
              <a:ext uri="{FF2B5EF4-FFF2-40B4-BE49-F238E27FC236}">
                <a16:creationId xmlns:a16="http://schemas.microsoft.com/office/drawing/2014/main" xmlns="" id="{C92DC6DF-7BC3-42E1-955A-D7470B9224BE}"/>
              </a:ext>
            </a:extLst>
          </p:cNvPr>
          <p:cNvSpPr/>
          <p:nvPr/>
        </p:nvSpPr>
        <p:spPr>
          <a:xfrm>
            <a:off x="8394101" y="1433791"/>
            <a:ext cx="2975179" cy="2786127"/>
          </a:xfrm>
          <a:prstGeom prst="ellipse">
            <a:avLst/>
          </a:prstGeom>
          <a:solidFill>
            <a:srgbClr val="FFC00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5551"/>
            <a:endParaRPr lang="ru-RU" sz="1905">
              <a:solidFill>
                <a:prstClr val="white"/>
              </a:solidFill>
              <a:latin typeface="Calibri"/>
            </a:endParaRPr>
          </a:p>
        </p:txBody>
      </p:sp>
      <p:sp>
        <p:nvSpPr>
          <p:cNvPr id="8" name="TextBox 7">
            <a:extLst>
              <a:ext uri="{FF2B5EF4-FFF2-40B4-BE49-F238E27FC236}">
                <a16:creationId xmlns:a16="http://schemas.microsoft.com/office/drawing/2014/main" xmlns="" id="{235A1CDC-389E-43FA-B0B5-C8A9949BB4AC}"/>
              </a:ext>
            </a:extLst>
          </p:cNvPr>
          <p:cNvSpPr txBox="1"/>
          <p:nvPr/>
        </p:nvSpPr>
        <p:spPr>
          <a:xfrm>
            <a:off x="8603666" y="1070455"/>
            <a:ext cx="2497792" cy="307777"/>
          </a:xfrm>
          <a:prstGeom prst="rect">
            <a:avLst/>
          </a:prstGeom>
          <a:noFill/>
        </p:spPr>
        <p:txBody>
          <a:bodyPr wrap="square" rtlCol="0">
            <a:spAutoFit/>
          </a:bodyPr>
          <a:lstStyle/>
          <a:p>
            <a:pPr algn="ctr" defTabSz="945551"/>
            <a:r>
              <a:rPr lang="ru-RU" sz="1400" b="1" dirty="0">
                <a:solidFill>
                  <a:prstClr val="black"/>
                </a:solidFill>
                <a:latin typeface="Times New Roman" pitchFamily="18" charset="0"/>
                <a:cs typeface="Times New Roman" pitchFamily="18" charset="0"/>
              </a:rPr>
              <a:t>Рынок строительных услуг</a:t>
            </a:r>
          </a:p>
        </p:txBody>
      </p:sp>
      <p:sp>
        <p:nvSpPr>
          <p:cNvPr id="9" name="Овал 8">
            <a:extLst>
              <a:ext uri="{FF2B5EF4-FFF2-40B4-BE49-F238E27FC236}">
                <a16:creationId xmlns:a16="http://schemas.microsoft.com/office/drawing/2014/main" xmlns="" id="{6D227DBC-F8BD-4535-BB2A-24EAE40DC843}"/>
              </a:ext>
            </a:extLst>
          </p:cNvPr>
          <p:cNvSpPr/>
          <p:nvPr/>
        </p:nvSpPr>
        <p:spPr>
          <a:xfrm>
            <a:off x="4286418" y="1393953"/>
            <a:ext cx="2975179" cy="2786127"/>
          </a:xfrm>
          <a:prstGeom prst="ellipse">
            <a:avLst/>
          </a:prstGeom>
          <a:solidFill>
            <a:srgbClr val="92D05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5551"/>
            <a:endParaRPr lang="ru-RU" sz="1905">
              <a:solidFill>
                <a:prstClr val="white"/>
              </a:solidFill>
              <a:latin typeface="Calibri"/>
            </a:endParaRPr>
          </a:p>
        </p:txBody>
      </p:sp>
      <p:sp>
        <p:nvSpPr>
          <p:cNvPr id="10" name="Прямоугольник 9">
            <a:extLst>
              <a:ext uri="{FF2B5EF4-FFF2-40B4-BE49-F238E27FC236}">
                <a16:creationId xmlns:a16="http://schemas.microsoft.com/office/drawing/2014/main" xmlns="" id="{204C2EC7-808D-497A-B862-852CA076F042}"/>
              </a:ext>
            </a:extLst>
          </p:cNvPr>
          <p:cNvSpPr/>
          <p:nvPr/>
        </p:nvSpPr>
        <p:spPr>
          <a:xfrm>
            <a:off x="4841987" y="1751165"/>
            <a:ext cx="1886545" cy="207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a:extLst>
              <a:ext uri="{FF2B5EF4-FFF2-40B4-BE49-F238E27FC236}">
                <a16:creationId xmlns:a16="http://schemas.microsoft.com/office/drawing/2014/main" xmlns="" id="{706A70E9-BE41-43C4-8FE0-BB025F51B346}"/>
              </a:ext>
            </a:extLst>
          </p:cNvPr>
          <p:cNvCxnSpPr/>
          <p:nvPr/>
        </p:nvCxnSpPr>
        <p:spPr>
          <a:xfrm>
            <a:off x="4952960" y="2069888"/>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564F9C4-550C-4E8E-994F-FB058DEF8653}"/>
              </a:ext>
            </a:extLst>
          </p:cNvPr>
          <p:cNvCxnSpPr/>
          <p:nvPr/>
        </p:nvCxnSpPr>
        <p:spPr>
          <a:xfrm>
            <a:off x="4952960" y="2322211"/>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84ADB5C2-9D19-4BD8-91CF-B22685A543CF}"/>
              </a:ext>
            </a:extLst>
          </p:cNvPr>
          <p:cNvCxnSpPr/>
          <p:nvPr/>
        </p:nvCxnSpPr>
        <p:spPr>
          <a:xfrm>
            <a:off x="4952960" y="2574533"/>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013C62E-23F8-44BA-A7FD-AEFA45BE01D9}"/>
              </a:ext>
            </a:extLst>
          </p:cNvPr>
          <p:cNvCxnSpPr/>
          <p:nvPr/>
        </p:nvCxnSpPr>
        <p:spPr>
          <a:xfrm>
            <a:off x="4952960" y="2826855"/>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2E3D473-021C-459C-A780-8C90909E2907}"/>
              </a:ext>
            </a:extLst>
          </p:cNvPr>
          <p:cNvCxnSpPr/>
          <p:nvPr/>
        </p:nvCxnSpPr>
        <p:spPr>
          <a:xfrm>
            <a:off x="4952960" y="3079178"/>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15103D2F-EBFF-4916-A920-311B45621B8D}"/>
              </a:ext>
            </a:extLst>
          </p:cNvPr>
          <p:cNvCxnSpPr/>
          <p:nvPr/>
        </p:nvCxnSpPr>
        <p:spPr>
          <a:xfrm>
            <a:off x="4952960" y="3331500"/>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5F1FAF5F-9AF3-48A4-91A3-6CE7DD50482D}"/>
              </a:ext>
            </a:extLst>
          </p:cNvPr>
          <p:cNvCxnSpPr/>
          <p:nvPr/>
        </p:nvCxnSpPr>
        <p:spPr>
          <a:xfrm>
            <a:off x="4952960" y="3583824"/>
            <a:ext cx="166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91DF775-4E3C-4ABB-9A0C-31BCD71C7B78}"/>
              </a:ext>
            </a:extLst>
          </p:cNvPr>
          <p:cNvCxnSpPr/>
          <p:nvPr/>
        </p:nvCxnSpPr>
        <p:spPr>
          <a:xfrm rot="5400000">
            <a:off x="4409391" y="2787016"/>
            <a:ext cx="17529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3744435A-40A6-4ADA-B5FD-A99597D3A390}"/>
              </a:ext>
            </a:extLst>
          </p:cNvPr>
          <p:cNvCxnSpPr/>
          <p:nvPr/>
        </p:nvCxnSpPr>
        <p:spPr>
          <a:xfrm rot="5400000">
            <a:off x="4761117" y="2825710"/>
            <a:ext cx="17529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F2E0C9A-E3A7-4BDF-9F65-A771D65F01CC}"/>
              </a:ext>
            </a:extLst>
          </p:cNvPr>
          <p:cNvCxnSpPr/>
          <p:nvPr/>
        </p:nvCxnSpPr>
        <p:spPr>
          <a:xfrm rot="5400000">
            <a:off x="5075230" y="2787016"/>
            <a:ext cx="17529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A744912C-3BB3-48E7-95A5-B0016F62718F}"/>
              </a:ext>
            </a:extLst>
          </p:cNvPr>
          <p:cNvCxnSpPr/>
          <p:nvPr/>
        </p:nvCxnSpPr>
        <p:spPr>
          <a:xfrm rot="5400000">
            <a:off x="5408150" y="2787016"/>
            <a:ext cx="175297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4E87BEE7-DAF6-4446-994E-446E8DBCF497}"/>
              </a:ext>
            </a:extLst>
          </p:cNvPr>
          <p:cNvSpPr txBox="1"/>
          <p:nvPr/>
        </p:nvSpPr>
        <p:spPr>
          <a:xfrm>
            <a:off x="4373440" y="814934"/>
            <a:ext cx="2773856" cy="307777"/>
          </a:xfrm>
          <a:prstGeom prst="rect">
            <a:avLst/>
          </a:prstGeom>
          <a:noFill/>
        </p:spPr>
        <p:txBody>
          <a:bodyPr wrap="square" rtlCol="0">
            <a:spAutoFit/>
          </a:bodyPr>
          <a:lstStyle/>
          <a:p>
            <a:pPr algn="ctr" defTabSz="945551"/>
            <a:r>
              <a:rPr lang="ru-RU" sz="1400" b="1" dirty="0">
                <a:solidFill>
                  <a:prstClr val="black"/>
                </a:solidFill>
                <a:latin typeface="Times New Roman" pitchFamily="18" charset="0"/>
                <a:cs typeface="Times New Roman" pitchFamily="18" charset="0"/>
              </a:rPr>
              <a:t>Отраслевой рынок труда (ОРТ)</a:t>
            </a:r>
          </a:p>
        </p:txBody>
      </p:sp>
      <p:pic>
        <p:nvPicPr>
          <p:cNvPr id="23" name="Рисунок 2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A4D6E3C2-1145-47B1-96B1-E103D85C0C23}"/>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5177545" y="2117853"/>
            <a:ext cx="309038" cy="490869"/>
          </a:xfrm>
          <a:prstGeom prst="rect">
            <a:avLst/>
          </a:prstGeom>
        </p:spPr>
      </p:pic>
      <p:pic>
        <p:nvPicPr>
          <p:cNvPr id="24" name="Рисунок 23" descr="Изображение выглядит как земля, книга, текст, внешний&#10;&#10;Описание создано автоматически">
            <a:extLst>
              <a:ext uri="{FF2B5EF4-FFF2-40B4-BE49-F238E27FC236}">
                <a16:creationId xmlns:a16="http://schemas.microsoft.com/office/drawing/2014/main" xmlns="" id="{EBC09C95-ED4A-473C-BE9E-990639B3B8F1}"/>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8958554" y="2083578"/>
            <a:ext cx="419904" cy="648083"/>
          </a:xfrm>
          <a:prstGeom prst="rect">
            <a:avLst/>
          </a:prstGeom>
        </p:spPr>
      </p:pic>
      <p:pic>
        <p:nvPicPr>
          <p:cNvPr id="25" name="Рисунок 24" descr="Изображение выглядит как земля, книга, текст, внешний&#10;&#10;Описание создано автоматически">
            <a:extLst>
              <a:ext uri="{FF2B5EF4-FFF2-40B4-BE49-F238E27FC236}">
                <a16:creationId xmlns:a16="http://schemas.microsoft.com/office/drawing/2014/main" xmlns="" id="{0AF0837F-020E-425B-A7B1-4672BD246341}"/>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9771800" y="2235978"/>
            <a:ext cx="419904" cy="648083"/>
          </a:xfrm>
          <a:prstGeom prst="rect">
            <a:avLst/>
          </a:prstGeom>
        </p:spPr>
      </p:pic>
      <p:pic>
        <p:nvPicPr>
          <p:cNvPr id="26" name="Рисунок 25" descr="Изображение выглядит как земля, книга, текст, внешний&#10;&#10;Описание создано автоматически">
            <a:extLst>
              <a:ext uri="{FF2B5EF4-FFF2-40B4-BE49-F238E27FC236}">
                <a16:creationId xmlns:a16="http://schemas.microsoft.com/office/drawing/2014/main" xmlns="" id="{7814C888-2E52-4A9F-A37F-91A58E2FB191}"/>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10567232" y="2388378"/>
            <a:ext cx="419904" cy="648083"/>
          </a:xfrm>
          <a:prstGeom prst="rect">
            <a:avLst/>
          </a:prstGeom>
        </p:spPr>
      </p:pic>
      <p:pic>
        <p:nvPicPr>
          <p:cNvPr id="27" name="Рисунок 26"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E07F16DE-B9D3-4090-9417-8331F67444A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6281916" y="2460015"/>
            <a:ext cx="309038" cy="490869"/>
          </a:xfrm>
          <a:prstGeom prst="rect">
            <a:avLst/>
          </a:prstGeom>
        </p:spPr>
      </p:pic>
      <p:pic>
        <p:nvPicPr>
          <p:cNvPr id="28" name="Рисунок 27"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085FDF41-E6AC-43E5-9584-6E126552E927}"/>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5894845" y="2914349"/>
            <a:ext cx="309038" cy="490869"/>
          </a:xfrm>
          <a:prstGeom prst="rect">
            <a:avLst/>
          </a:prstGeom>
        </p:spPr>
      </p:pic>
      <p:sp>
        <p:nvSpPr>
          <p:cNvPr id="29" name="Овал 28">
            <a:extLst>
              <a:ext uri="{FF2B5EF4-FFF2-40B4-BE49-F238E27FC236}">
                <a16:creationId xmlns:a16="http://schemas.microsoft.com/office/drawing/2014/main" xmlns="" id="{4945A368-6A65-4C72-A4A4-AE2EA1C3903C}"/>
              </a:ext>
            </a:extLst>
          </p:cNvPr>
          <p:cNvSpPr/>
          <p:nvPr/>
        </p:nvSpPr>
        <p:spPr>
          <a:xfrm>
            <a:off x="507345" y="1393953"/>
            <a:ext cx="2975179" cy="2786127"/>
          </a:xfrm>
          <a:prstGeom prst="ellipse">
            <a:avLst/>
          </a:prstGeom>
          <a:solidFill>
            <a:srgbClr val="7030A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5551"/>
            <a:endParaRPr lang="ru-RU" sz="1905">
              <a:solidFill>
                <a:prstClr val="white"/>
              </a:solidFill>
              <a:latin typeface="Calibri"/>
            </a:endParaRPr>
          </a:p>
        </p:txBody>
      </p:sp>
      <p:sp>
        <p:nvSpPr>
          <p:cNvPr id="30" name="TextBox 29">
            <a:extLst>
              <a:ext uri="{FF2B5EF4-FFF2-40B4-BE49-F238E27FC236}">
                <a16:creationId xmlns:a16="http://schemas.microsoft.com/office/drawing/2014/main" xmlns="" id="{EF9C960A-0BB6-49BA-9A47-5C6450B47D37}"/>
              </a:ext>
            </a:extLst>
          </p:cNvPr>
          <p:cNvSpPr txBox="1"/>
          <p:nvPr/>
        </p:nvSpPr>
        <p:spPr>
          <a:xfrm>
            <a:off x="542431" y="814934"/>
            <a:ext cx="2667757" cy="523220"/>
          </a:xfrm>
          <a:prstGeom prst="rect">
            <a:avLst/>
          </a:prstGeom>
          <a:noFill/>
        </p:spPr>
        <p:txBody>
          <a:bodyPr wrap="square" rtlCol="0">
            <a:spAutoFit/>
          </a:bodyPr>
          <a:lstStyle/>
          <a:p>
            <a:pPr algn="ctr" defTabSz="945551"/>
            <a:r>
              <a:rPr lang="ru-RU" sz="1400" b="1" dirty="0">
                <a:solidFill>
                  <a:prstClr val="black"/>
                </a:solidFill>
                <a:latin typeface="Times New Roman" pitchFamily="18" charset="0"/>
                <a:cs typeface="Times New Roman" pitchFamily="18" charset="0"/>
              </a:rPr>
              <a:t>Отраслевое профессиональное образование</a:t>
            </a:r>
          </a:p>
        </p:txBody>
      </p:sp>
      <p:pic>
        <p:nvPicPr>
          <p:cNvPr id="31" name="Picture 2" descr="C:\Program Files\Microsoft Office\MEDIA\CAGCAT10\j0291984.wmf">
            <a:extLst>
              <a:ext uri="{FF2B5EF4-FFF2-40B4-BE49-F238E27FC236}">
                <a16:creationId xmlns:a16="http://schemas.microsoft.com/office/drawing/2014/main" xmlns="" id="{0344ACC2-5149-4B1A-A0C9-3DE1F81F1FD6}"/>
              </a:ext>
            </a:extLst>
          </p:cNvPr>
          <p:cNvPicPr>
            <a:picLocks noChangeAspect="1" noChangeArrowheads="1"/>
          </p:cNvPicPr>
          <p:nvPr/>
        </p:nvPicPr>
        <p:blipFill>
          <a:blip r:embed="rId7" cstate="print"/>
          <a:srcRect/>
          <a:stretch>
            <a:fillRect/>
          </a:stretch>
        </p:blipFill>
        <p:spPr bwMode="auto">
          <a:xfrm>
            <a:off x="5297540" y="2728678"/>
            <a:ext cx="443553" cy="469579"/>
          </a:xfrm>
          <a:prstGeom prst="rect">
            <a:avLst/>
          </a:prstGeom>
          <a:noFill/>
        </p:spPr>
      </p:pic>
      <p:pic>
        <p:nvPicPr>
          <p:cNvPr id="32" name="Picture 2" descr="C:\Program Files\Microsoft Office\MEDIA\CAGCAT10\j0291984.wmf">
            <a:extLst>
              <a:ext uri="{FF2B5EF4-FFF2-40B4-BE49-F238E27FC236}">
                <a16:creationId xmlns:a16="http://schemas.microsoft.com/office/drawing/2014/main" xmlns="" id="{020A62D4-0D29-4587-8705-C38786B69BFE}"/>
              </a:ext>
            </a:extLst>
          </p:cNvPr>
          <p:cNvPicPr>
            <a:picLocks noChangeAspect="1" noChangeArrowheads="1"/>
          </p:cNvPicPr>
          <p:nvPr/>
        </p:nvPicPr>
        <p:blipFill>
          <a:blip r:embed="rId7" cstate="print"/>
          <a:srcRect/>
          <a:stretch>
            <a:fillRect/>
          </a:stretch>
        </p:blipFill>
        <p:spPr bwMode="auto">
          <a:xfrm>
            <a:off x="5725043" y="1944621"/>
            <a:ext cx="443553" cy="469579"/>
          </a:xfrm>
          <a:prstGeom prst="rect">
            <a:avLst/>
          </a:prstGeom>
          <a:noFill/>
        </p:spPr>
      </p:pic>
      <p:sp>
        <p:nvSpPr>
          <p:cNvPr id="33" name="Стрелка: вправо 32">
            <a:extLst>
              <a:ext uri="{FF2B5EF4-FFF2-40B4-BE49-F238E27FC236}">
                <a16:creationId xmlns:a16="http://schemas.microsoft.com/office/drawing/2014/main" xmlns="" id="{2BA8A09F-2C9D-4091-AB39-209AF9B9F896}"/>
              </a:ext>
            </a:extLst>
          </p:cNvPr>
          <p:cNvSpPr/>
          <p:nvPr/>
        </p:nvSpPr>
        <p:spPr>
          <a:xfrm>
            <a:off x="7166346" y="2627734"/>
            <a:ext cx="1405743" cy="118769"/>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трелка: вправо 33">
            <a:extLst>
              <a:ext uri="{FF2B5EF4-FFF2-40B4-BE49-F238E27FC236}">
                <a16:creationId xmlns:a16="http://schemas.microsoft.com/office/drawing/2014/main" xmlns="" id="{4DA4F98F-E82F-4EA7-B9DF-FE2204D1ABA8}"/>
              </a:ext>
            </a:extLst>
          </p:cNvPr>
          <p:cNvSpPr/>
          <p:nvPr/>
        </p:nvSpPr>
        <p:spPr>
          <a:xfrm flipH="1">
            <a:off x="7147296" y="2770609"/>
            <a:ext cx="1405743" cy="118769"/>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a:extLst>
              <a:ext uri="{FF2B5EF4-FFF2-40B4-BE49-F238E27FC236}">
                <a16:creationId xmlns:a16="http://schemas.microsoft.com/office/drawing/2014/main" xmlns="" id="{F96C50DA-8C40-40E7-82D2-FC50108A91D3}"/>
              </a:ext>
            </a:extLst>
          </p:cNvPr>
          <p:cNvSpPr/>
          <p:nvPr/>
        </p:nvSpPr>
        <p:spPr>
          <a:xfrm>
            <a:off x="2332375" y="2454872"/>
            <a:ext cx="571504" cy="571504"/>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a16="http://schemas.microsoft.com/office/drawing/2014/main" xmlns="" id="{C86C2DBE-CEEF-46C5-AA0C-E3A371F91E9C}"/>
              </a:ext>
            </a:extLst>
          </p:cNvPr>
          <p:cNvSpPr txBox="1"/>
          <p:nvPr/>
        </p:nvSpPr>
        <p:spPr>
          <a:xfrm>
            <a:off x="1060153" y="3035901"/>
            <a:ext cx="1785950" cy="523220"/>
          </a:xfrm>
          <a:prstGeom prst="rect">
            <a:avLst/>
          </a:prstGeom>
          <a:noFill/>
        </p:spPr>
        <p:txBody>
          <a:bodyPr wrap="square" rtlCol="0">
            <a:spAutoFit/>
          </a:bodyPr>
          <a:lstStyle/>
          <a:p>
            <a:pPr algn="ctr"/>
            <a:r>
              <a:rPr lang="ru-RU" sz="1400" b="1" dirty="0">
                <a:latin typeface="Times New Roman" pitchFamily="18" charset="0"/>
                <a:cs typeface="Times New Roman" pitchFamily="18" charset="0"/>
              </a:rPr>
              <a:t>Образовательные организации</a:t>
            </a:r>
          </a:p>
        </p:txBody>
      </p:sp>
      <p:sp>
        <p:nvSpPr>
          <p:cNvPr id="37" name="Овал 36">
            <a:extLst>
              <a:ext uri="{FF2B5EF4-FFF2-40B4-BE49-F238E27FC236}">
                <a16:creationId xmlns:a16="http://schemas.microsoft.com/office/drawing/2014/main" xmlns="" id="{439CF545-85E2-4D44-988D-6C06EF0FFEBE}"/>
              </a:ext>
            </a:extLst>
          </p:cNvPr>
          <p:cNvSpPr/>
          <p:nvPr/>
        </p:nvSpPr>
        <p:spPr>
          <a:xfrm>
            <a:off x="1675540" y="2454872"/>
            <a:ext cx="571504" cy="571504"/>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extLst>
              <a:ext uri="{FF2B5EF4-FFF2-40B4-BE49-F238E27FC236}">
                <a16:creationId xmlns:a16="http://schemas.microsoft.com/office/drawing/2014/main" xmlns="" id="{AAA56A20-BCDA-4D63-A062-392616788340}"/>
              </a:ext>
            </a:extLst>
          </p:cNvPr>
          <p:cNvSpPr/>
          <p:nvPr/>
        </p:nvSpPr>
        <p:spPr>
          <a:xfrm>
            <a:off x="1014260" y="2454872"/>
            <a:ext cx="571504" cy="571504"/>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a:extLst>
              <a:ext uri="{FF2B5EF4-FFF2-40B4-BE49-F238E27FC236}">
                <a16:creationId xmlns:a16="http://schemas.microsoft.com/office/drawing/2014/main" xmlns="" id="{0C709295-F866-4725-98B1-605A45574751}"/>
              </a:ext>
            </a:extLst>
          </p:cNvPr>
          <p:cNvSpPr txBox="1"/>
          <p:nvPr/>
        </p:nvSpPr>
        <p:spPr>
          <a:xfrm>
            <a:off x="8958554" y="3035901"/>
            <a:ext cx="2028582" cy="523220"/>
          </a:xfrm>
          <a:prstGeom prst="rect">
            <a:avLst/>
          </a:prstGeom>
          <a:noFill/>
        </p:spPr>
        <p:txBody>
          <a:bodyPr wrap="square" rtlCol="0">
            <a:spAutoFit/>
          </a:bodyPr>
          <a:lstStyle/>
          <a:p>
            <a:pPr algn="ctr"/>
            <a:r>
              <a:rPr lang="ru-RU" sz="1400" b="1" dirty="0">
                <a:latin typeface="Times New Roman" pitchFamily="18" charset="0"/>
                <a:cs typeface="Times New Roman" pitchFamily="18" charset="0"/>
              </a:rPr>
              <a:t>Организации строительной отрасли</a:t>
            </a:r>
          </a:p>
        </p:txBody>
      </p:sp>
      <p:sp>
        <p:nvSpPr>
          <p:cNvPr id="40" name="Стрелка: изогнутая вниз 39">
            <a:extLst>
              <a:ext uri="{FF2B5EF4-FFF2-40B4-BE49-F238E27FC236}">
                <a16:creationId xmlns:a16="http://schemas.microsoft.com/office/drawing/2014/main" xmlns="" id="{CF23AB38-C6AC-4B5B-80FE-701B29375DC0}"/>
              </a:ext>
            </a:extLst>
          </p:cNvPr>
          <p:cNvSpPr/>
          <p:nvPr/>
        </p:nvSpPr>
        <p:spPr>
          <a:xfrm rot="18566990">
            <a:off x="2784952" y="4093079"/>
            <a:ext cx="2291978" cy="3634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Стрелка: изогнутая вниз 40">
            <a:extLst>
              <a:ext uri="{FF2B5EF4-FFF2-40B4-BE49-F238E27FC236}">
                <a16:creationId xmlns:a16="http://schemas.microsoft.com/office/drawing/2014/main" xmlns="" id="{7DECBEB4-2697-499D-A27C-7198FB00A865}"/>
              </a:ext>
            </a:extLst>
          </p:cNvPr>
          <p:cNvSpPr/>
          <p:nvPr/>
        </p:nvSpPr>
        <p:spPr>
          <a:xfrm rot="3033010" flipV="1">
            <a:off x="2756025" y="1686447"/>
            <a:ext cx="2291978" cy="363419"/>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Стрелка: изогнутая вниз 41">
            <a:extLst>
              <a:ext uri="{FF2B5EF4-FFF2-40B4-BE49-F238E27FC236}">
                <a16:creationId xmlns:a16="http://schemas.microsoft.com/office/drawing/2014/main" xmlns="" id="{F2B76065-4DC7-408E-A332-8254CB6D8D1E}"/>
              </a:ext>
            </a:extLst>
          </p:cNvPr>
          <p:cNvSpPr/>
          <p:nvPr/>
        </p:nvSpPr>
        <p:spPr>
          <a:xfrm rot="20063617">
            <a:off x="2525838" y="3035490"/>
            <a:ext cx="2291978" cy="363419"/>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TextBox 42">
            <a:extLst>
              <a:ext uri="{FF2B5EF4-FFF2-40B4-BE49-F238E27FC236}">
                <a16:creationId xmlns:a16="http://schemas.microsoft.com/office/drawing/2014/main" xmlns="" id="{7F4BD761-38E3-4C27-89E0-4D37552B1DE6}"/>
              </a:ext>
            </a:extLst>
          </p:cNvPr>
          <p:cNvSpPr txBox="1"/>
          <p:nvPr/>
        </p:nvSpPr>
        <p:spPr>
          <a:xfrm>
            <a:off x="3277421" y="1186416"/>
            <a:ext cx="2122415" cy="461665"/>
          </a:xfrm>
          <a:prstGeom prst="rect">
            <a:avLst/>
          </a:prstGeom>
          <a:noFill/>
        </p:spPr>
        <p:txBody>
          <a:bodyPr wrap="square" rtlCol="0">
            <a:spAutoFit/>
          </a:bodyPr>
          <a:lstStyle/>
          <a:p>
            <a:pPr algn="ctr" defTabSz="945551"/>
            <a:r>
              <a:rPr lang="ru-RU" sz="1200" b="1" i="1" dirty="0" err="1">
                <a:solidFill>
                  <a:srgbClr val="FF0000"/>
                </a:solidFill>
                <a:latin typeface="Times New Roman" pitchFamily="18" charset="0"/>
                <a:cs typeface="Times New Roman" pitchFamily="18" charset="0"/>
              </a:rPr>
              <a:t>Межпрофессиональная</a:t>
            </a:r>
            <a:r>
              <a:rPr lang="ru-RU" sz="1200" b="1" i="1" dirty="0">
                <a:solidFill>
                  <a:srgbClr val="FF0000"/>
                </a:solidFill>
                <a:latin typeface="Times New Roman" pitchFamily="18" charset="0"/>
                <a:cs typeface="Times New Roman" pitchFamily="18" charset="0"/>
              </a:rPr>
              <a:t> трудовая миграция</a:t>
            </a:r>
          </a:p>
        </p:txBody>
      </p:sp>
      <p:sp>
        <p:nvSpPr>
          <p:cNvPr id="44" name="TextBox 43">
            <a:extLst>
              <a:ext uri="{FF2B5EF4-FFF2-40B4-BE49-F238E27FC236}">
                <a16:creationId xmlns:a16="http://schemas.microsoft.com/office/drawing/2014/main" xmlns="" id="{4844235A-A2E0-4F9A-A0DE-752D335E3A50}"/>
              </a:ext>
            </a:extLst>
          </p:cNvPr>
          <p:cNvSpPr txBox="1"/>
          <p:nvPr/>
        </p:nvSpPr>
        <p:spPr>
          <a:xfrm>
            <a:off x="3425373" y="4151947"/>
            <a:ext cx="2122415" cy="461665"/>
          </a:xfrm>
          <a:prstGeom prst="rect">
            <a:avLst/>
          </a:prstGeom>
          <a:noFill/>
        </p:spPr>
        <p:txBody>
          <a:bodyPr wrap="square" rtlCol="0">
            <a:spAutoFit/>
          </a:bodyPr>
          <a:lstStyle/>
          <a:p>
            <a:pPr algn="ctr" defTabSz="945551"/>
            <a:r>
              <a:rPr lang="ru-RU" sz="1200" b="1" i="1" dirty="0">
                <a:solidFill>
                  <a:srgbClr val="002060"/>
                </a:solidFill>
                <a:latin typeface="Times New Roman" pitchFamily="18" charset="0"/>
                <a:cs typeface="Times New Roman" pitchFamily="18" charset="0"/>
              </a:rPr>
              <a:t>Межгосударственная трудовая миграция</a:t>
            </a:r>
          </a:p>
        </p:txBody>
      </p:sp>
      <p:sp>
        <p:nvSpPr>
          <p:cNvPr id="45" name="TextBox 44">
            <a:extLst>
              <a:ext uri="{FF2B5EF4-FFF2-40B4-BE49-F238E27FC236}">
                <a16:creationId xmlns:a16="http://schemas.microsoft.com/office/drawing/2014/main" xmlns="" id="{46D2889A-8BC1-493D-A213-869EFA10F21C}"/>
              </a:ext>
            </a:extLst>
          </p:cNvPr>
          <p:cNvSpPr txBox="1"/>
          <p:nvPr/>
        </p:nvSpPr>
        <p:spPr>
          <a:xfrm>
            <a:off x="2860906" y="3035901"/>
            <a:ext cx="1909584" cy="646331"/>
          </a:xfrm>
          <a:prstGeom prst="rect">
            <a:avLst/>
          </a:prstGeom>
          <a:noFill/>
        </p:spPr>
        <p:txBody>
          <a:bodyPr wrap="square" rtlCol="0">
            <a:spAutoFit/>
          </a:bodyPr>
          <a:lstStyle/>
          <a:p>
            <a:pPr algn="ctr" defTabSz="945551"/>
            <a:r>
              <a:rPr lang="ru-RU" sz="1200" b="1" i="1" dirty="0">
                <a:solidFill>
                  <a:srgbClr val="7030A0"/>
                </a:solidFill>
                <a:latin typeface="Times New Roman" pitchFamily="18" charset="0"/>
                <a:cs typeface="Times New Roman" pitchFamily="18" charset="0"/>
              </a:rPr>
              <a:t>Выпускники отраслевого профессионального образования</a:t>
            </a:r>
          </a:p>
        </p:txBody>
      </p:sp>
      <p:sp>
        <p:nvSpPr>
          <p:cNvPr id="46" name="TextBox 45">
            <a:extLst>
              <a:ext uri="{FF2B5EF4-FFF2-40B4-BE49-F238E27FC236}">
                <a16:creationId xmlns:a16="http://schemas.microsoft.com/office/drawing/2014/main" xmlns="" id="{0E6F2C5A-B989-4913-9627-E1292550D332}"/>
              </a:ext>
            </a:extLst>
          </p:cNvPr>
          <p:cNvSpPr txBox="1"/>
          <p:nvPr/>
        </p:nvSpPr>
        <p:spPr>
          <a:xfrm>
            <a:off x="7441899" y="2855294"/>
            <a:ext cx="676732" cy="276999"/>
          </a:xfrm>
          <a:prstGeom prst="rect">
            <a:avLst/>
          </a:prstGeom>
          <a:noFill/>
        </p:spPr>
        <p:txBody>
          <a:bodyPr wrap="square" rtlCol="0">
            <a:spAutoFit/>
          </a:bodyPr>
          <a:lstStyle/>
          <a:p>
            <a:pPr algn="ctr" defTabSz="945551"/>
            <a:r>
              <a:rPr lang="ru-RU" sz="1200" b="1" i="1" dirty="0">
                <a:solidFill>
                  <a:srgbClr val="00B050"/>
                </a:solidFill>
                <a:latin typeface="Times New Roman" pitchFamily="18" charset="0"/>
                <a:cs typeface="Times New Roman" pitchFamily="18" charset="0"/>
              </a:rPr>
              <a:t>Спрос</a:t>
            </a:r>
          </a:p>
        </p:txBody>
      </p:sp>
      <p:sp>
        <p:nvSpPr>
          <p:cNvPr id="47" name="TextBox 46">
            <a:extLst>
              <a:ext uri="{FF2B5EF4-FFF2-40B4-BE49-F238E27FC236}">
                <a16:creationId xmlns:a16="http://schemas.microsoft.com/office/drawing/2014/main" xmlns="" id="{4067EEA5-3E15-4869-9FF5-D13E201693B1}"/>
              </a:ext>
            </a:extLst>
          </p:cNvPr>
          <p:cNvSpPr txBox="1"/>
          <p:nvPr/>
        </p:nvSpPr>
        <p:spPr>
          <a:xfrm>
            <a:off x="7271388" y="2389194"/>
            <a:ext cx="1122713" cy="276999"/>
          </a:xfrm>
          <a:prstGeom prst="rect">
            <a:avLst/>
          </a:prstGeom>
          <a:noFill/>
        </p:spPr>
        <p:txBody>
          <a:bodyPr wrap="square" rtlCol="0">
            <a:spAutoFit/>
          </a:bodyPr>
          <a:lstStyle/>
          <a:p>
            <a:pPr algn="ctr" defTabSz="945551"/>
            <a:r>
              <a:rPr lang="ru-RU" sz="1200" b="1" i="1" dirty="0">
                <a:solidFill>
                  <a:srgbClr val="00B050"/>
                </a:solidFill>
                <a:latin typeface="Times New Roman" pitchFamily="18" charset="0"/>
                <a:cs typeface="Times New Roman" pitchFamily="18" charset="0"/>
              </a:rPr>
              <a:t>Предложение</a:t>
            </a:r>
          </a:p>
        </p:txBody>
      </p:sp>
      <p:sp>
        <p:nvSpPr>
          <p:cNvPr id="48" name="Блок-схема: документ 47">
            <a:extLst>
              <a:ext uri="{FF2B5EF4-FFF2-40B4-BE49-F238E27FC236}">
                <a16:creationId xmlns:a16="http://schemas.microsoft.com/office/drawing/2014/main" xmlns="" id="{B8BA72CD-01F7-4565-97F6-63EC47DB13A3}"/>
              </a:ext>
            </a:extLst>
          </p:cNvPr>
          <p:cNvSpPr/>
          <p:nvPr/>
        </p:nvSpPr>
        <p:spPr>
          <a:xfrm>
            <a:off x="9334767" y="1910526"/>
            <a:ext cx="152133" cy="325452"/>
          </a:xfrm>
          <a:prstGeom prst="flowChartDocument">
            <a:avLst/>
          </a:prstGeom>
          <a:solidFill>
            <a:schemeClr val="accent4">
              <a:lumMod val="75000"/>
              <a:alpha val="2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Блок-схема: документ 48">
            <a:extLst>
              <a:ext uri="{FF2B5EF4-FFF2-40B4-BE49-F238E27FC236}">
                <a16:creationId xmlns:a16="http://schemas.microsoft.com/office/drawing/2014/main" xmlns="" id="{C24BF4DF-9C07-4AA4-AC22-3E3A7F1153E0}"/>
              </a:ext>
            </a:extLst>
          </p:cNvPr>
          <p:cNvSpPr/>
          <p:nvPr/>
        </p:nvSpPr>
        <p:spPr>
          <a:xfrm>
            <a:off x="10146506" y="2194997"/>
            <a:ext cx="90396" cy="193381"/>
          </a:xfrm>
          <a:prstGeom prst="flowChartDocument">
            <a:avLst/>
          </a:prstGeom>
          <a:solidFill>
            <a:schemeClr val="accent4">
              <a:lumMod val="75000"/>
              <a:alpha val="2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Прямая со стрелкой 49">
            <a:extLst>
              <a:ext uri="{FF2B5EF4-FFF2-40B4-BE49-F238E27FC236}">
                <a16:creationId xmlns:a16="http://schemas.microsoft.com/office/drawing/2014/main" xmlns="" id="{500C7726-CCD7-4EC5-A9CD-0602964492C2}"/>
              </a:ext>
            </a:extLst>
          </p:cNvPr>
          <p:cNvCxnSpPr/>
          <p:nvPr/>
        </p:nvCxnSpPr>
        <p:spPr>
          <a:xfrm flipH="1">
            <a:off x="6226788" y="1570402"/>
            <a:ext cx="708108" cy="320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B04D16B6-2037-46CB-8AC0-A55C8FFAC49B}"/>
              </a:ext>
            </a:extLst>
          </p:cNvPr>
          <p:cNvSpPr txBox="1"/>
          <p:nvPr/>
        </p:nvSpPr>
        <p:spPr>
          <a:xfrm>
            <a:off x="5338851" y="4378092"/>
            <a:ext cx="3257435" cy="1346331"/>
          </a:xfrm>
          <a:prstGeom prst="rect">
            <a:avLst/>
          </a:prstGeom>
          <a:noFill/>
          <a:ln cmpd="thinThick">
            <a:noFill/>
          </a:ln>
        </p:spPr>
        <p:txBody>
          <a:bodyPr wrap="square" rtlCol="0">
            <a:spAutoFit/>
          </a:bodyPr>
          <a:lstStyle/>
          <a:p>
            <a:pPr defTabSz="945551">
              <a:lnSpc>
                <a:spcPct val="150000"/>
              </a:lnSpc>
            </a:pPr>
            <a:r>
              <a:rPr lang="en-US" sz="1400" b="1" dirty="0">
                <a:solidFill>
                  <a:prstClr val="black"/>
                </a:solidFill>
                <a:latin typeface="Times New Roman" pitchFamily="18" charset="0"/>
                <a:cs typeface="Times New Roman" pitchFamily="18" charset="0"/>
              </a:rPr>
              <a:t>N</a:t>
            </a:r>
            <a:r>
              <a:rPr lang="ru-RU" sz="1400" b="1" baseline="-25000" dirty="0">
                <a:solidFill>
                  <a:prstClr val="black"/>
                </a:solidFill>
                <a:latin typeface="Times New Roman" pitchFamily="18" charset="0"/>
                <a:cs typeface="Times New Roman" pitchFamily="18" charset="0"/>
              </a:rPr>
              <a:t>общ.</a:t>
            </a:r>
            <a:r>
              <a:rPr lang="ru-RU" sz="1400" b="1" dirty="0">
                <a:solidFill>
                  <a:prstClr val="black"/>
                </a:solidFill>
                <a:latin typeface="Times New Roman" pitchFamily="18" charset="0"/>
                <a:cs typeface="Times New Roman" pitchFamily="18" charset="0"/>
              </a:rPr>
              <a:t> – от 5 до 7 млн. работников:</a:t>
            </a:r>
          </a:p>
          <a:p>
            <a:pPr defTabSz="945551">
              <a:lnSpc>
                <a:spcPct val="150000"/>
              </a:lnSpc>
            </a:pPr>
            <a:r>
              <a:rPr lang="ru-RU" sz="1400" b="1" dirty="0">
                <a:solidFill>
                  <a:prstClr val="black"/>
                </a:solidFill>
                <a:latin typeface="Times New Roman" pitchFamily="18" charset="0"/>
                <a:cs typeface="Times New Roman" pitchFamily="18" charset="0"/>
              </a:rPr>
              <a:t>    </a:t>
            </a:r>
            <a:r>
              <a:rPr lang="en-US" sz="1400" b="1" dirty="0">
                <a:solidFill>
                  <a:prstClr val="black"/>
                </a:solidFill>
                <a:latin typeface="Times New Roman" pitchFamily="18" charset="0"/>
                <a:cs typeface="Times New Roman" pitchFamily="18" charset="0"/>
              </a:rPr>
              <a:t>N</a:t>
            </a:r>
            <a:r>
              <a:rPr lang="ru-RU" sz="1400" b="1" baseline="-25000" dirty="0">
                <a:solidFill>
                  <a:prstClr val="black"/>
                </a:solidFill>
                <a:latin typeface="Times New Roman" pitchFamily="18" charset="0"/>
                <a:cs typeface="Times New Roman" pitchFamily="18" charset="0"/>
              </a:rPr>
              <a:t>ОСП</a:t>
            </a:r>
            <a:r>
              <a:rPr lang="ru-RU" sz="1400" b="1" dirty="0">
                <a:solidFill>
                  <a:prstClr val="black"/>
                </a:solidFill>
                <a:latin typeface="Times New Roman" pitchFamily="18" charset="0"/>
                <a:cs typeface="Times New Roman" pitchFamily="18" charset="0"/>
              </a:rPr>
              <a:t> – от 0,5 до 0,8 млн. ОСП</a:t>
            </a:r>
          </a:p>
          <a:p>
            <a:pPr defTabSz="945551">
              <a:lnSpc>
                <a:spcPct val="150000"/>
              </a:lnSpc>
            </a:pPr>
            <a:r>
              <a:rPr lang="ru-RU" sz="1400" b="1" dirty="0">
                <a:solidFill>
                  <a:prstClr val="black"/>
                </a:solidFill>
                <a:latin typeface="Times New Roman" pitchFamily="18" charset="0"/>
                <a:cs typeface="Times New Roman" pitchFamily="18" charset="0"/>
              </a:rPr>
              <a:t>    </a:t>
            </a:r>
            <a:r>
              <a:rPr lang="en-US" sz="1400" b="1" dirty="0">
                <a:solidFill>
                  <a:prstClr val="black"/>
                </a:solidFill>
                <a:latin typeface="Times New Roman" pitchFamily="18" charset="0"/>
                <a:cs typeface="Times New Roman" pitchFamily="18" charset="0"/>
              </a:rPr>
              <a:t>N</a:t>
            </a:r>
            <a:r>
              <a:rPr lang="ru-RU" sz="1400" b="1" baseline="-25000" dirty="0">
                <a:solidFill>
                  <a:prstClr val="black"/>
                </a:solidFill>
                <a:latin typeface="Times New Roman" pitchFamily="18" charset="0"/>
                <a:cs typeface="Times New Roman" pitchFamily="18" charset="0"/>
              </a:rPr>
              <a:t>ИТР</a:t>
            </a:r>
            <a:r>
              <a:rPr lang="ru-RU" sz="1400" b="1" dirty="0">
                <a:solidFill>
                  <a:prstClr val="black"/>
                </a:solidFill>
                <a:latin typeface="Times New Roman" pitchFamily="18" charset="0"/>
                <a:cs typeface="Times New Roman" pitchFamily="18" charset="0"/>
              </a:rPr>
              <a:t> – от 1,5 до 2 млн. ИТР</a:t>
            </a:r>
          </a:p>
          <a:p>
            <a:pPr defTabSz="945551">
              <a:lnSpc>
                <a:spcPct val="150000"/>
              </a:lnSpc>
            </a:pPr>
            <a:r>
              <a:rPr lang="ru-RU" sz="1400" b="1" dirty="0">
                <a:solidFill>
                  <a:prstClr val="black"/>
                </a:solidFill>
                <a:latin typeface="Times New Roman" pitchFamily="18" charset="0"/>
                <a:cs typeface="Times New Roman" pitchFamily="18" charset="0"/>
              </a:rPr>
              <a:t>    </a:t>
            </a:r>
            <a:r>
              <a:rPr lang="en-US" sz="1400" b="1" dirty="0">
                <a:solidFill>
                  <a:prstClr val="black"/>
                </a:solidFill>
                <a:latin typeface="Times New Roman" pitchFamily="18" charset="0"/>
                <a:cs typeface="Times New Roman" pitchFamily="18" charset="0"/>
              </a:rPr>
              <a:t>N</a:t>
            </a:r>
            <a:r>
              <a:rPr lang="ru-RU" sz="1400" b="1" baseline="-25000" dirty="0">
                <a:solidFill>
                  <a:prstClr val="black"/>
                </a:solidFill>
                <a:latin typeface="Times New Roman" pitchFamily="18" charset="0"/>
                <a:cs typeface="Times New Roman" pitchFamily="18" charset="0"/>
              </a:rPr>
              <a:t>раб.</a:t>
            </a:r>
            <a:r>
              <a:rPr lang="ru-RU" sz="1400" b="1" dirty="0">
                <a:solidFill>
                  <a:prstClr val="black"/>
                </a:solidFill>
                <a:latin typeface="Times New Roman" pitchFamily="18" charset="0"/>
                <a:cs typeface="Times New Roman" pitchFamily="18" charset="0"/>
              </a:rPr>
              <a:t> – от 3 до 4 млн. рабочих</a:t>
            </a:r>
          </a:p>
        </p:txBody>
      </p:sp>
      <p:sp>
        <p:nvSpPr>
          <p:cNvPr id="52" name="TextBox 51">
            <a:extLst>
              <a:ext uri="{FF2B5EF4-FFF2-40B4-BE49-F238E27FC236}">
                <a16:creationId xmlns:a16="http://schemas.microsoft.com/office/drawing/2014/main" xmlns="" id="{DC08B3A3-426D-4092-87C9-6E49F0813AC0}"/>
              </a:ext>
            </a:extLst>
          </p:cNvPr>
          <p:cNvSpPr txBox="1"/>
          <p:nvPr/>
        </p:nvSpPr>
        <p:spPr>
          <a:xfrm>
            <a:off x="8824214" y="4378092"/>
            <a:ext cx="3377311" cy="700000"/>
          </a:xfrm>
          <a:prstGeom prst="rect">
            <a:avLst/>
          </a:prstGeom>
          <a:noFill/>
          <a:ln cmpd="thinThick">
            <a:noFill/>
          </a:ln>
        </p:spPr>
        <p:txBody>
          <a:bodyPr wrap="square" rtlCol="0">
            <a:spAutoFit/>
          </a:bodyPr>
          <a:lstStyle/>
          <a:p>
            <a:pPr defTabSz="945551">
              <a:lnSpc>
                <a:spcPct val="150000"/>
              </a:lnSpc>
            </a:pPr>
            <a:r>
              <a:rPr lang="en-US" sz="1400" b="1" dirty="0">
                <a:solidFill>
                  <a:prstClr val="black"/>
                </a:solidFill>
                <a:latin typeface="Times New Roman" pitchFamily="18" charset="0"/>
                <a:cs typeface="Times New Roman" pitchFamily="18" charset="0"/>
              </a:rPr>
              <a:t>N</a:t>
            </a:r>
            <a:r>
              <a:rPr lang="ru-RU" sz="1400" b="1" baseline="-25000" dirty="0">
                <a:solidFill>
                  <a:prstClr val="black"/>
                </a:solidFill>
                <a:latin typeface="Times New Roman" pitchFamily="18" charset="0"/>
                <a:cs typeface="Times New Roman" pitchFamily="18" charset="0"/>
              </a:rPr>
              <a:t>проф.</a:t>
            </a:r>
            <a:r>
              <a:rPr lang="ru-RU" sz="1400" b="1" dirty="0">
                <a:solidFill>
                  <a:prstClr val="black"/>
                </a:solidFill>
                <a:latin typeface="Times New Roman" pitchFamily="18" charset="0"/>
                <a:cs typeface="Times New Roman" pitchFamily="18" charset="0"/>
              </a:rPr>
              <a:t> – более 100 профессий</a:t>
            </a:r>
          </a:p>
          <a:p>
            <a:pPr defTabSz="945551">
              <a:lnSpc>
                <a:spcPct val="150000"/>
              </a:lnSpc>
            </a:pPr>
            <a:r>
              <a:rPr lang="en-US" sz="1400" b="1" dirty="0">
                <a:solidFill>
                  <a:prstClr val="black"/>
                </a:solidFill>
                <a:latin typeface="Times New Roman" pitchFamily="18" charset="0"/>
                <a:cs typeface="Times New Roman" pitchFamily="18" charset="0"/>
              </a:rPr>
              <a:t>N</a:t>
            </a:r>
            <a:r>
              <a:rPr lang="ru-RU" sz="1400" b="1" baseline="-25000" dirty="0" err="1">
                <a:solidFill>
                  <a:prstClr val="black"/>
                </a:solidFill>
                <a:latin typeface="Times New Roman" pitchFamily="18" charset="0"/>
                <a:cs typeface="Times New Roman" pitchFamily="18" charset="0"/>
              </a:rPr>
              <a:t>квал</a:t>
            </a:r>
            <a:r>
              <a:rPr lang="ru-RU" sz="1400" b="1" baseline="-25000" dirty="0">
                <a:solidFill>
                  <a:prstClr val="black"/>
                </a:solidFill>
                <a:latin typeface="Times New Roman" pitchFamily="18" charset="0"/>
                <a:cs typeface="Times New Roman" pitchFamily="18" charset="0"/>
              </a:rPr>
              <a:t>.</a:t>
            </a:r>
            <a:r>
              <a:rPr lang="ru-RU" sz="1400" b="1" dirty="0">
                <a:solidFill>
                  <a:prstClr val="black"/>
                </a:solidFill>
                <a:latin typeface="Times New Roman" pitchFamily="18" charset="0"/>
                <a:cs typeface="Times New Roman" pitchFamily="18" charset="0"/>
              </a:rPr>
              <a:t> –  более 500 разрядов и категорий</a:t>
            </a:r>
          </a:p>
        </p:txBody>
      </p:sp>
      <p:sp>
        <p:nvSpPr>
          <p:cNvPr id="53" name="TextBox 52">
            <a:extLst>
              <a:ext uri="{FF2B5EF4-FFF2-40B4-BE49-F238E27FC236}">
                <a16:creationId xmlns:a16="http://schemas.microsoft.com/office/drawing/2014/main" xmlns="" id="{3A9682E1-A66F-4473-9517-F6F81C7A2D5E}"/>
              </a:ext>
            </a:extLst>
          </p:cNvPr>
          <p:cNvSpPr txBox="1"/>
          <p:nvPr/>
        </p:nvSpPr>
        <p:spPr>
          <a:xfrm>
            <a:off x="8894465" y="4141420"/>
            <a:ext cx="2975179" cy="307777"/>
          </a:xfrm>
          <a:prstGeom prst="rect">
            <a:avLst/>
          </a:prstGeom>
          <a:noFill/>
        </p:spPr>
        <p:txBody>
          <a:bodyPr wrap="square" rtlCol="0">
            <a:spAutoFit/>
          </a:bodyPr>
          <a:lstStyle/>
          <a:p>
            <a:pPr algn="ctr" defTabSz="945551"/>
            <a:r>
              <a:rPr lang="ru-RU" sz="1400" b="1" u="sng" dirty="0">
                <a:solidFill>
                  <a:prstClr val="black"/>
                </a:solidFill>
                <a:latin typeface="Times New Roman" pitchFamily="18" charset="0"/>
                <a:cs typeface="Times New Roman" pitchFamily="18" charset="0"/>
              </a:rPr>
              <a:t>Проф.-</a:t>
            </a:r>
            <a:r>
              <a:rPr lang="ru-RU" sz="1400" b="1" u="sng" dirty="0" err="1">
                <a:solidFill>
                  <a:prstClr val="black"/>
                </a:solidFill>
                <a:latin typeface="Times New Roman" pitchFamily="18" charset="0"/>
                <a:cs typeface="Times New Roman" pitchFamily="18" charset="0"/>
              </a:rPr>
              <a:t>квалифик</a:t>
            </a:r>
            <a:r>
              <a:rPr lang="ru-RU" sz="1400" b="1" u="sng" dirty="0">
                <a:solidFill>
                  <a:prstClr val="black"/>
                </a:solidFill>
                <a:latin typeface="Times New Roman" pitchFamily="18" charset="0"/>
                <a:cs typeface="Times New Roman" pitchFamily="18" charset="0"/>
              </a:rPr>
              <a:t>. структура ОРТ</a:t>
            </a:r>
          </a:p>
        </p:txBody>
      </p:sp>
      <p:sp>
        <p:nvSpPr>
          <p:cNvPr id="54" name="TextBox 53">
            <a:extLst>
              <a:ext uri="{FF2B5EF4-FFF2-40B4-BE49-F238E27FC236}">
                <a16:creationId xmlns:a16="http://schemas.microsoft.com/office/drawing/2014/main" xmlns="" id="{F354037D-C691-4083-BDE5-A2F8FE43E7DC}"/>
              </a:ext>
            </a:extLst>
          </p:cNvPr>
          <p:cNvSpPr txBox="1"/>
          <p:nvPr/>
        </p:nvSpPr>
        <p:spPr>
          <a:xfrm>
            <a:off x="5685320" y="4141420"/>
            <a:ext cx="2497792" cy="307777"/>
          </a:xfrm>
          <a:prstGeom prst="rect">
            <a:avLst/>
          </a:prstGeom>
          <a:noFill/>
        </p:spPr>
        <p:txBody>
          <a:bodyPr wrap="square" rtlCol="0">
            <a:spAutoFit/>
          </a:bodyPr>
          <a:lstStyle/>
          <a:p>
            <a:pPr algn="ctr" defTabSz="945551"/>
            <a:r>
              <a:rPr lang="ru-RU" sz="1400" b="1" u="sng" dirty="0">
                <a:solidFill>
                  <a:prstClr val="black"/>
                </a:solidFill>
                <a:latin typeface="Times New Roman" pitchFamily="18" charset="0"/>
                <a:cs typeface="Times New Roman" pitchFamily="18" charset="0"/>
              </a:rPr>
              <a:t>Объемные показатели ОРТ</a:t>
            </a:r>
          </a:p>
        </p:txBody>
      </p:sp>
      <p:sp>
        <p:nvSpPr>
          <p:cNvPr id="55" name="TextBox 54">
            <a:extLst>
              <a:ext uri="{FF2B5EF4-FFF2-40B4-BE49-F238E27FC236}">
                <a16:creationId xmlns:a16="http://schemas.microsoft.com/office/drawing/2014/main" xmlns="" id="{23DC76C5-3006-4122-B3E9-28DDAC83E24F}"/>
              </a:ext>
            </a:extLst>
          </p:cNvPr>
          <p:cNvSpPr txBox="1"/>
          <p:nvPr/>
        </p:nvSpPr>
        <p:spPr>
          <a:xfrm>
            <a:off x="6834775" y="1337138"/>
            <a:ext cx="1618726" cy="646331"/>
          </a:xfrm>
          <a:prstGeom prst="rect">
            <a:avLst/>
          </a:prstGeom>
          <a:noFill/>
        </p:spPr>
        <p:txBody>
          <a:bodyPr wrap="square" rtlCol="0">
            <a:spAutoFit/>
          </a:bodyPr>
          <a:lstStyle>
            <a:defPPr>
              <a:defRPr lang="ru-RU"/>
            </a:defPPr>
            <a:lvl1pPr algn="ctr" defTabSz="945551">
              <a:defRPr sz="1200" b="1" i="1">
                <a:solidFill>
                  <a:srgbClr val="FF0000"/>
                </a:solidFill>
                <a:latin typeface="Times New Roman" pitchFamily="18" charset="0"/>
                <a:cs typeface="Times New Roman" pitchFamily="18" charset="0"/>
              </a:defRPr>
            </a:lvl1pPr>
          </a:lstStyle>
          <a:p>
            <a:r>
              <a:rPr lang="ru-RU" dirty="0">
                <a:solidFill>
                  <a:schemeClr val="accent6">
                    <a:lumMod val="75000"/>
                  </a:schemeClr>
                </a:solidFill>
              </a:rPr>
              <a:t>Профессионально-квалификационная структура (ОРТ)</a:t>
            </a:r>
          </a:p>
        </p:txBody>
      </p:sp>
      <p:sp>
        <p:nvSpPr>
          <p:cNvPr id="2" name="Прямоугольник 1">
            <a:extLst>
              <a:ext uri="{FF2B5EF4-FFF2-40B4-BE49-F238E27FC236}">
                <a16:creationId xmlns:a16="http://schemas.microsoft.com/office/drawing/2014/main" xmlns="" id="{0D859840-7154-4F00-BCD1-A82FFC85C233}"/>
              </a:ext>
            </a:extLst>
          </p:cNvPr>
          <p:cNvSpPr/>
          <p:nvPr/>
        </p:nvSpPr>
        <p:spPr>
          <a:xfrm>
            <a:off x="708315" y="5604239"/>
            <a:ext cx="4069961" cy="523220"/>
          </a:xfrm>
          <a:prstGeom prst="rect">
            <a:avLst/>
          </a:prstGeom>
          <a:noFill/>
        </p:spPr>
        <p:txBody>
          <a:bodyPr wrap="none" lIns="91440" tIns="45720" rIns="91440" bIns="45720">
            <a:spAutoFit/>
          </a:bodyPr>
          <a:lstStyle/>
          <a:p>
            <a:pPr algn="ctr"/>
            <a:r>
              <a:rPr lang="ru-RU" sz="28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 МОНИТОРИНГ ОРТ</a:t>
            </a:r>
          </a:p>
        </p:txBody>
      </p:sp>
      <p:sp>
        <p:nvSpPr>
          <p:cNvPr id="57" name="Прямоугольник 56">
            <a:extLst>
              <a:ext uri="{FF2B5EF4-FFF2-40B4-BE49-F238E27FC236}">
                <a16:creationId xmlns:a16="http://schemas.microsoft.com/office/drawing/2014/main" xmlns="" id="{5B9CD2F8-527B-4E11-A638-BEEBC7F64DDB}"/>
              </a:ext>
            </a:extLst>
          </p:cNvPr>
          <p:cNvSpPr/>
          <p:nvPr/>
        </p:nvSpPr>
        <p:spPr>
          <a:xfrm>
            <a:off x="8453502" y="5267036"/>
            <a:ext cx="3614674" cy="1169551"/>
          </a:xfrm>
          <a:prstGeom prst="rect">
            <a:avLst/>
          </a:prstGeom>
          <a:noFill/>
        </p:spPr>
        <p:txBody>
          <a:bodyPr wrap="square" lIns="91440" tIns="45720" rIns="91440" bIns="45720">
            <a:spAutoFit/>
          </a:bodyPr>
          <a:lstStyle/>
          <a:p>
            <a:r>
              <a:rPr lang="ru-RU" sz="1400" b="1" u="sng" dirty="0">
                <a:ln w="6600">
                  <a:solidFill>
                    <a:schemeClr val="accent2"/>
                  </a:solidFill>
                  <a:prstDash val="solid"/>
                </a:ln>
                <a:solidFill>
                  <a:srgbClr val="FF0000"/>
                </a:solidFill>
                <a:latin typeface="Times New Roman" panose="02020603050405020304" pitchFamily="18" charset="0"/>
                <a:cs typeface="Times New Roman" panose="02020603050405020304" pitchFamily="18" charset="0"/>
              </a:rPr>
              <a:t>Данные  органов с</a:t>
            </a:r>
            <a:r>
              <a:rPr lang="ru-RU" sz="1400" b="1" u="sng" cap="none" spc="0" dirty="0">
                <a:ln w="6600">
                  <a:solidFill>
                    <a:schemeClr val="accent2"/>
                  </a:solidFill>
                  <a:prstDash val="solid"/>
                </a:ln>
                <a:solidFill>
                  <a:srgbClr val="FF0000"/>
                </a:solidFill>
                <a:latin typeface="Times New Roman" panose="02020603050405020304" pitchFamily="18" charset="0"/>
                <a:cs typeface="Times New Roman" panose="02020603050405020304" pitchFamily="18" charset="0"/>
              </a:rPr>
              <a:t>татистического учета: </a:t>
            </a:r>
          </a:p>
          <a:p>
            <a:endParaRPr lang="ru-RU" sz="1400" b="1" dirty="0">
              <a:ln w="6600">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1" dirty="0">
                <a:ln w="6600">
                  <a:solidFill>
                    <a:schemeClr val="accent2"/>
                  </a:solidFill>
                  <a:prstDash val="solid"/>
                </a:ln>
                <a:solidFill>
                  <a:srgbClr val="FF0000"/>
                </a:solidFill>
                <a:latin typeface="Times New Roman" panose="02020603050405020304" pitchFamily="18" charset="0"/>
                <a:cs typeface="Times New Roman" panose="02020603050405020304" pitchFamily="18" charset="0"/>
              </a:rPr>
              <a:t>N </a:t>
            </a:r>
            <a:r>
              <a:rPr lang="ru-RU" sz="1400" b="1" dirty="0">
                <a:ln w="6600">
                  <a:solidFill>
                    <a:schemeClr val="accent2"/>
                  </a:solidFill>
                  <a:prstDash val="solid"/>
                </a:ln>
                <a:solidFill>
                  <a:srgbClr val="FF0000"/>
                </a:solidFill>
                <a:latin typeface="Times New Roman" panose="02020603050405020304" pitchFamily="18" charset="0"/>
                <a:cs typeface="Times New Roman" panose="02020603050405020304" pitchFamily="18" charset="0"/>
              </a:rPr>
              <a:t>общ. - </a:t>
            </a:r>
            <a:r>
              <a:rPr lang="ru-RU" sz="1400" b="1" cap="none" spc="0" dirty="0">
                <a:ln w="6600">
                  <a:solidFill>
                    <a:schemeClr val="accent2"/>
                  </a:solidFill>
                  <a:prstDash val="solid"/>
                </a:ln>
                <a:solidFill>
                  <a:srgbClr val="FF0000"/>
                </a:solidFill>
                <a:latin typeface="Times New Roman" panose="02020603050405020304" pitchFamily="18" charset="0"/>
                <a:cs typeface="Times New Roman" panose="02020603050405020304" pitchFamily="18" charset="0"/>
              </a:rPr>
              <a:t>в среднем – 20-25% </a:t>
            </a:r>
          </a:p>
          <a:p>
            <a:pPr marL="285750" indent="-285750">
              <a:buFont typeface="Arial" panose="020B0604020202020204" pitchFamily="34" charset="0"/>
              <a:buChar char="•"/>
            </a:pPr>
            <a:r>
              <a:rPr lang="ru-RU" sz="1400" b="1" cap="none" spc="0" dirty="0">
                <a:ln w="6600">
                  <a:solidFill>
                    <a:schemeClr val="accent2"/>
                  </a:solidFill>
                  <a:prstDash val="solid"/>
                </a:ln>
                <a:solidFill>
                  <a:srgbClr val="FF0000"/>
                </a:solidFill>
                <a:latin typeface="Times New Roman" panose="02020603050405020304" pitchFamily="18" charset="0"/>
                <a:cs typeface="Times New Roman" panose="02020603050405020304" pitchFamily="18" charset="0"/>
              </a:rPr>
              <a:t>профессионально-квалификационная структура ОРТ - ???</a:t>
            </a:r>
          </a:p>
        </p:txBody>
      </p:sp>
    </p:spTree>
    <p:extLst>
      <p:ext uri="{BB962C8B-B14F-4D97-AF65-F5344CB8AC3E}">
        <p14:creationId xmlns:p14="http://schemas.microsoft.com/office/powerpoint/2010/main" xmlns="" val="620856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a:extLst>
              <a:ext uri="{FF2B5EF4-FFF2-40B4-BE49-F238E27FC236}">
                <a16:creationId xmlns:a16="http://schemas.microsoft.com/office/drawing/2014/main" xmlns="" id="{1CDFC63A-A60E-483B-8583-6F093E8EE0DC}"/>
              </a:ext>
            </a:extLst>
          </p:cNvPr>
          <p:cNvSpPr/>
          <p:nvPr/>
        </p:nvSpPr>
        <p:spPr>
          <a:xfrm>
            <a:off x="6922995" y="2098651"/>
            <a:ext cx="3940526" cy="3872650"/>
          </a:xfrm>
          <a:prstGeom prst="ellipse">
            <a:avLst/>
          </a:prstGeom>
          <a:solidFill>
            <a:srgbClr val="FFC00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66" name="Овал 65">
            <a:extLst>
              <a:ext uri="{FF2B5EF4-FFF2-40B4-BE49-F238E27FC236}">
                <a16:creationId xmlns:a16="http://schemas.microsoft.com/office/drawing/2014/main" xmlns="" id="{37B24932-41F8-4523-8902-DA5038309948}"/>
              </a:ext>
            </a:extLst>
          </p:cNvPr>
          <p:cNvSpPr/>
          <p:nvPr/>
        </p:nvSpPr>
        <p:spPr>
          <a:xfrm>
            <a:off x="4466599" y="2951675"/>
            <a:ext cx="2656540" cy="1814222"/>
          </a:xfrm>
          <a:prstGeom prst="ellipse">
            <a:avLst/>
          </a:prstGeom>
          <a:solidFill>
            <a:schemeClr val="bg2">
              <a:lumMod val="50000"/>
              <a:alpha val="1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5" name="Прямоугольник 4"/>
          <p:cNvSpPr/>
          <p:nvPr/>
        </p:nvSpPr>
        <p:spPr>
          <a:xfrm>
            <a:off x="11497578" y="8393"/>
            <a:ext cx="698763" cy="29408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6" name="Прямоугольник 5"/>
          <p:cNvSpPr/>
          <p:nvPr/>
        </p:nvSpPr>
        <p:spPr>
          <a:xfrm>
            <a:off x="11506355" y="8391"/>
            <a:ext cx="391864" cy="279140"/>
          </a:xfrm>
          <a:prstGeom prst="rect">
            <a:avLst/>
          </a:prstGeom>
        </p:spPr>
        <p:txBody>
          <a:bodyPr wrap="square" lIns="82892" tIns="41446" rIns="82892" bIns="41446">
            <a:spAutoFit/>
          </a:bodyPr>
          <a:lstStyle/>
          <a:p>
            <a:r>
              <a:rPr lang="ru-RU" sz="1270" dirty="0">
                <a:solidFill>
                  <a:schemeClr val="bg1"/>
                </a:solidFill>
              </a:rPr>
              <a:t>1</a:t>
            </a:r>
            <a:endParaRPr lang="ru-RU" sz="1270" b="1" dirty="0">
              <a:solidFill>
                <a:schemeClr val="bg1"/>
              </a:solidFill>
            </a:endParaRPr>
          </a:p>
        </p:txBody>
      </p:sp>
      <p:sp>
        <p:nvSpPr>
          <p:cNvPr id="96" name="Прямоугольник 95"/>
          <p:cNvSpPr/>
          <p:nvPr/>
        </p:nvSpPr>
        <p:spPr>
          <a:xfrm>
            <a:off x="-3369" y="1092"/>
            <a:ext cx="5567827" cy="783728"/>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97" name="Прямоугольник 96"/>
          <p:cNvSpPr/>
          <p:nvPr/>
        </p:nvSpPr>
        <p:spPr>
          <a:xfrm>
            <a:off x="59567" y="66403"/>
            <a:ext cx="5367459" cy="653106"/>
          </a:xfrm>
          <a:prstGeom prst="rect">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59" name="Прямоугольник 58"/>
          <p:cNvSpPr/>
          <p:nvPr/>
        </p:nvSpPr>
        <p:spPr>
          <a:xfrm>
            <a:off x="143674" y="133295"/>
            <a:ext cx="5346289" cy="334989"/>
          </a:xfrm>
          <a:prstGeom prst="rect">
            <a:avLst/>
          </a:prstGeom>
        </p:spPr>
        <p:txBody>
          <a:bodyPr wrap="square" lIns="82892" tIns="41446" rIns="82892" bIns="41446">
            <a:spAutoFit/>
          </a:bodyPr>
          <a:lstStyle/>
          <a:p>
            <a:pPr marL="0" lvl="1"/>
            <a:r>
              <a:rPr lang="ru-RU" sz="1633" b="1" dirty="0">
                <a:solidFill>
                  <a:schemeClr val="bg1"/>
                </a:solidFill>
                <a:latin typeface="Times New Roman" pitchFamily="18" charset="0"/>
                <a:cs typeface="Times New Roman" pitchFamily="18" charset="0"/>
              </a:rPr>
              <a:t>Отраслевая система квалификаций (ОСК)</a:t>
            </a:r>
          </a:p>
        </p:txBody>
      </p:sp>
      <p:sp>
        <p:nvSpPr>
          <p:cNvPr id="122" name="TextBox 121">
            <a:extLst>
              <a:ext uri="{FF2B5EF4-FFF2-40B4-BE49-F238E27FC236}">
                <a16:creationId xmlns:a16="http://schemas.microsoft.com/office/drawing/2014/main" xmlns="" id="{69CD1A3E-1CCC-4DB0-AFDC-B253B231D800}"/>
              </a:ext>
            </a:extLst>
          </p:cNvPr>
          <p:cNvSpPr txBox="1"/>
          <p:nvPr/>
        </p:nvSpPr>
        <p:spPr>
          <a:xfrm>
            <a:off x="10195454" y="3893687"/>
            <a:ext cx="248786" cy="259751"/>
          </a:xfrm>
          <a:prstGeom prst="rect">
            <a:avLst/>
          </a:prstGeom>
          <a:noFill/>
        </p:spPr>
        <p:txBody>
          <a:bodyPr wrap="none" rtlCol="0">
            <a:spAutoFit/>
          </a:bodyPr>
          <a:lstStyle/>
          <a:p>
            <a:r>
              <a:rPr lang="ru-RU" sz="1088" dirty="0"/>
              <a:t>  </a:t>
            </a:r>
          </a:p>
        </p:txBody>
      </p:sp>
      <p:grpSp>
        <p:nvGrpSpPr>
          <p:cNvPr id="10" name="Группа 21">
            <a:extLst>
              <a:ext uri="{FF2B5EF4-FFF2-40B4-BE49-F238E27FC236}">
                <a16:creationId xmlns:a16="http://schemas.microsoft.com/office/drawing/2014/main" xmlns="" id="{04CC4EEF-8600-4D70-B1E8-152111AD89E4}"/>
              </a:ext>
            </a:extLst>
          </p:cNvPr>
          <p:cNvGrpSpPr/>
          <p:nvPr/>
        </p:nvGrpSpPr>
        <p:grpSpPr>
          <a:xfrm>
            <a:off x="7623487" y="2627707"/>
            <a:ext cx="2529729" cy="2850920"/>
            <a:chOff x="1643042" y="2071678"/>
            <a:chExt cx="1214446" cy="1857388"/>
          </a:xfrm>
        </p:grpSpPr>
        <p:sp>
          <p:nvSpPr>
            <p:cNvPr id="11" name="Прямоугольник 10">
              <a:extLst>
                <a:ext uri="{FF2B5EF4-FFF2-40B4-BE49-F238E27FC236}">
                  <a16:creationId xmlns:a16="http://schemas.microsoft.com/office/drawing/2014/main" xmlns="" id="{B230761D-4952-423B-8726-FC9A65B8A021}"/>
                </a:ext>
              </a:extLst>
            </p:cNvPr>
            <p:cNvSpPr/>
            <p:nvPr/>
          </p:nvSpPr>
          <p:spPr>
            <a:xfrm>
              <a:off x="1643042" y="2071678"/>
              <a:ext cx="1214446" cy="18573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cxnSp>
          <p:nvCxnSpPr>
            <p:cNvPr id="12" name="Прямая соединительная линия 11">
              <a:extLst>
                <a:ext uri="{FF2B5EF4-FFF2-40B4-BE49-F238E27FC236}">
                  <a16:creationId xmlns:a16="http://schemas.microsoft.com/office/drawing/2014/main" xmlns="" id="{CCCC0F41-55F1-4589-BD16-DD36CA0E9A49}"/>
                </a:ext>
              </a:extLst>
            </p:cNvPr>
            <p:cNvCxnSpPr/>
            <p:nvPr/>
          </p:nvCxnSpPr>
          <p:spPr>
            <a:xfrm>
              <a:off x="1714480" y="235743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6A5CC754-347E-4F87-BFC0-EA627CC6F912}"/>
                </a:ext>
              </a:extLst>
            </p:cNvPr>
            <p:cNvCxnSpPr/>
            <p:nvPr/>
          </p:nvCxnSpPr>
          <p:spPr>
            <a:xfrm>
              <a:off x="1714480" y="258365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EA572C3-1B15-4445-A4CC-18AC480B5CBF}"/>
                </a:ext>
              </a:extLst>
            </p:cNvPr>
            <p:cNvCxnSpPr/>
            <p:nvPr/>
          </p:nvCxnSpPr>
          <p:spPr>
            <a:xfrm>
              <a:off x="1714480" y="280987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10523C15-82A1-46A8-9B46-34A9CA15118B}"/>
                </a:ext>
              </a:extLst>
            </p:cNvPr>
            <p:cNvCxnSpPr/>
            <p:nvPr/>
          </p:nvCxnSpPr>
          <p:spPr>
            <a:xfrm>
              <a:off x="1714480" y="303609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C00AA310-98A5-466C-BF56-3EC3508503D7}"/>
                </a:ext>
              </a:extLst>
            </p:cNvPr>
            <p:cNvCxnSpPr/>
            <p:nvPr/>
          </p:nvCxnSpPr>
          <p:spPr>
            <a:xfrm>
              <a:off x="1714480" y="326231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BF0EF10A-3067-449F-9FD1-0EDDC12B59E7}"/>
                </a:ext>
              </a:extLst>
            </p:cNvPr>
            <p:cNvCxnSpPr/>
            <p:nvPr/>
          </p:nvCxnSpPr>
          <p:spPr>
            <a:xfrm>
              <a:off x="1714480" y="348853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1F49BF1E-8F91-4871-B22B-E8244F896BE0}"/>
                </a:ext>
              </a:extLst>
            </p:cNvPr>
            <p:cNvCxnSpPr/>
            <p:nvPr/>
          </p:nvCxnSpPr>
          <p:spPr>
            <a:xfrm>
              <a:off x="1714480" y="3714752"/>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A7471B2-8C42-4360-978F-8BC812E50ACE}"/>
                </a:ext>
              </a:extLst>
            </p:cNvPr>
            <p:cNvCxnSpPr/>
            <p:nvPr/>
          </p:nvCxnSpPr>
          <p:spPr>
            <a:xfrm rot="5400000">
              <a:off x="1142976" y="3000372"/>
              <a:ext cx="15716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73CDAEA9-8E31-4F8A-BBA3-CBC5D545F07F}"/>
                </a:ext>
              </a:extLst>
            </p:cNvPr>
            <p:cNvCxnSpPr/>
            <p:nvPr/>
          </p:nvCxnSpPr>
          <p:spPr>
            <a:xfrm rot="5400000">
              <a:off x="1357290" y="3000372"/>
              <a:ext cx="15716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C5CED1C-4EFB-4EE8-85FF-2EF5D4C92344}"/>
                </a:ext>
              </a:extLst>
            </p:cNvPr>
            <p:cNvCxnSpPr/>
            <p:nvPr/>
          </p:nvCxnSpPr>
          <p:spPr>
            <a:xfrm rot="5400000">
              <a:off x="1571604" y="3000372"/>
              <a:ext cx="15716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A7561EE1-3290-45FB-A26C-DB003E4F5A26}"/>
                </a:ext>
              </a:extLst>
            </p:cNvPr>
            <p:cNvCxnSpPr/>
            <p:nvPr/>
          </p:nvCxnSpPr>
          <p:spPr>
            <a:xfrm rot="5400000">
              <a:off x="1785918" y="3000372"/>
              <a:ext cx="157163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7" name="Прямая со стрелкой 26">
            <a:extLst>
              <a:ext uri="{FF2B5EF4-FFF2-40B4-BE49-F238E27FC236}">
                <a16:creationId xmlns:a16="http://schemas.microsoft.com/office/drawing/2014/main" xmlns="" id="{A03FB09F-AD4A-405B-96F1-4DC6A0ED54AB}"/>
              </a:ext>
            </a:extLst>
          </p:cNvPr>
          <p:cNvCxnSpPr>
            <a:cxnSpLocks/>
          </p:cNvCxnSpPr>
          <p:nvPr/>
        </p:nvCxnSpPr>
        <p:spPr>
          <a:xfrm flipH="1" flipV="1">
            <a:off x="7714439" y="2751532"/>
            <a:ext cx="1" cy="24750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xmlns="" id="{99C0C63C-0547-499D-849B-D84A1B322A37}"/>
              </a:ext>
            </a:extLst>
          </p:cNvPr>
          <p:cNvCxnSpPr>
            <a:cxnSpLocks/>
          </p:cNvCxnSpPr>
          <p:nvPr/>
        </p:nvCxnSpPr>
        <p:spPr>
          <a:xfrm flipH="1">
            <a:off x="3367049" y="2385734"/>
            <a:ext cx="2210284" cy="810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Овал 28">
            <a:extLst>
              <a:ext uri="{FF2B5EF4-FFF2-40B4-BE49-F238E27FC236}">
                <a16:creationId xmlns:a16="http://schemas.microsoft.com/office/drawing/2014/main" xmlns="" id="{D8412CCD-0085-4E76-93F1-7B98600CA2CF}"/>
              </a:ext>
            </a:extLst>
          </p:cNvPr>
          <p:cNvSpPr/>
          <p:nvPr/>
        </p:nvSpPr>
        <p:spPr>
          <a:xfrm>
            <a:off x="2038777" y="2562913"/>
            <a:ext cx="2656540" cy="2786127"/>
          </a:xfrm>
          <a:prstGeom prst="ellipse">
            <a:avLst/>
          </a:prstGeom>
          <a:solidFill>
            <a:srgbClr val="00B05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30" name="TextBox 29">
            <a:extLst>
              <a:ext uri="{FF2B5EF4-FFF2-40B4-BE49-F238E27FC236}">
                <a16:creationId xmlns:a16="http://schemas.microsoft.com/office/drawing/2014/main" xmlns="" id="{D21D1914-F28D-402D-B47D-23096D1C05DF}"/>
              </a:ext>
            </a:extLst>
          </p:cNvPr>
          <p:cNvSpPr txBox="1"/>
          <p:nvPr/>
        </p:nvSpPr>
        <p:spPr>
          <a:xfrm>
            <a:off x="2210234" y="5393858"/>
            <a:ext cx="2185809" cy="483209"/>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Сфера профессионального образования</a:t>
            </a:r>
          </a:p>
        </p:txBody>
      </p:sp>
      <p:sp>
        <p:nvSpPr>
          <p:cNvPr id="38" name="Блок-схема: процесс 37">
            <a:extLst>
              <a:ext uri="{FF2B5EF4-FFF2-40B4-BE49-F238E27FC236}">
                <a16:creationId xmlns:a16="http://schemas.microsoft.com/office/drawing/2014/main" xmlns="" id="{A06CE55F-F7B6-4A83-897E-7CF7FCB61466}"/>
              </a:ext>
            </a:extLst>
          </p:cNvPr>
          <p:cNvSpPr/>
          <p:nvPr/>
        </p:nvSpPr>
        <p:spPr>
          <a:xfrm>
            <a:off x="2388204" y="3500896"/>
            <a:ext cx="1958992" cy="1171526"/>
          </a:xfrm>
          <a:prstGeom prst="flowChartProcess">
            <a:avLst/>
          </a:prstGeom>
          <a:solidFill>
            <a:srgbClr val="FFC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39" name="TextBox 38">
            <a:extLst>
              <a:ext uri="{FF2B5EF4-FFF2-40B4-BE49-F238E27FC236}">
                <a16:creationId xmlns:a16="http://schemas.microsoft.com/office/drawing/2014/main" xmlns="" id="{3BCC66F9-4D44-4837-B99F-3B6FF6A1A601}"/>
              </a:ext>
            </a:extLst>
          </p:cNvPr>
          <p:cNvSpPr txBox="1"/>
          <p:nvPr/>
        </p:nvSpPr>
        <p:spPr>
          <a:xfrm>
            <a:off x="2490390" y="3500896"/>
            <a:ext cx="1821577" cy="523220"/>
          </a:xfrm>
          <a:prstGeom prst="rect">
            <a:avLst/>
          </a:prstGeom>
          <a:noFill/>
        </p:spPr>
        <p:txBody>
          <a:bodyPr wrap="square" rtlCol="0">
            <a:spAutoFit/>
          </a:bodyPr>
          <a:lstStyle/>
          <a:p>
            <a:pPr algn="ctr"/>
            <a:r>
              <a:rPr lang="ru-RU" sz="1400" b="1" dirty="0">
                <a:latin typeface="Times New Roman" pitchFamily="18" charset="0"/>
                <a:cs typeface="Times New Roman" pitchFamily="18" charset="0"/>
              </a:rPr>
              <a:t>Образовательные программы</a:t>
            </a:r>
          </a:p>
        </p:txBody>
      </p:sp>
      <p:pic>
        <p:nvPicPr>
          <p:cNvPr id="46" name="Picture 2" descr="C:\Program Files\Microsoft Office\MEDIA\CAGCAT10\j0291984.wmf">
            <a:extLst>
              <a:ext uri="{FF2B5EF4-FFF2-40B4-BE49-F238E27FC236}">
                <a16:creationId xmlns:a16="http://schemas.microsoft.com/office/drawing/2014/main" xmlns="" id="{174E1183-608B-49C0-8FB7-FCFC947FE35B}"/>
              </a:ext>
            </a:extLst>
          </p:cNvPr>
          <p:cNvPicPr>
            <a:picLocks noChangeAspect="1" noChangeArrowheads="1"/>
          </p:cNvPicPr>
          <p:nvPr/>
        </p:nvPicPr>
        <p:blipFill>
          <a:blip r:embed="rId2" cstate="print"/>
          <a:srcRect/>
          <a:stretch>
            <a:fillRect/>
          </a:stretch>
        </p:blipFill>
        <p:spPr bwMode="auto">
          <a:xfrm>
            <a:off x="4999390" y="3555909"/>
            <a:ext cx="379794" cy="402079"/>
          </a:xfrm>
          <a:prstGeom prst="rect">
            <a:avLst/>
          </a:prstGeom>
          <a:noFill/>
        </p:spPr>
      </p:pic>
      <p:sp>
        <p:nvSpPr>
          <p:cNvPr id="47" name="Дуга 46">
            <a:extLst>
              <a:ext uri="{FF2B5EF4-FFF2-40B4-BE49-F238E27FC236}">
                <a16:creationId xmlns:a16="http://schemas.microsoft.com/office/drawing/2014/main" xmlns="" id="{C27A56C0-CD33-443D-AC55-9022F8D2B77A}"/>
              </a:ext>
            </a:extLst>
          </p:cNvPr>
          <p:cNvSpPr/>
          <p:nvPr/>
        </p:nvSpPr>
        <p:spPr>
          <a:xfrm rot="15151295">
            <a:off x="4486637" y="3585848"/>
            <a:ext cx="974717" cy="1944663"/>
          </a:xfrm>
          <a:prstGeom prst="arc">
            <a:avLst>
              <a:gd name="adj1" fmla="val 13351929"/>
              <a:gd name="adj2" fmla="val 2335323"/>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50" name="Дуга 49">
            <a:extLst>
              <a:ext uri="{FF2B5EF4-FFF2-40B4-BE49-F238E27FC236}">
                <a16:creationId xmlns:a16="http://schemas.microsoft.com/office/drawing/2014/main" xmlns="" id="{051A370D-8825-485B-B216-10644E6E0834}"/>
              </a:ext>
            </a:extLst>
          </p:cNvPr>
          <p:cNvSpPr/>
          <p:nvPr/>
        </p:nvSpPr>
        <p:spPr>
          <a:xfrm rot="300277">
            <a:off x="5205125" y="3981154"/>
            <a:ext cx="3313934" cy="1133571"/>
          </a:xfrm>
          <a:prstGeom prst="arc">
            <a:avLst>
              <a:gd name="adj1" fmla="val 15179540"/>
              <a:gd name="adj2" fmla="val 20658264"/>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54" name="TextBox 53">
            <a:extLst>
              <a:ext uri="{FF2B5EF4-FFF2-40B4-BE49-F238E27FC236}">
                <a16:creationId xmlns:a16="http://schemas.microsoft.com/office/drawing/2014/main" xmlns="" id="{9342E18D-6340-4109-8C02-05CE4D58191B}"/>
              </a:ext>
            </a:extLst>
          </p:cNvPr>
          <p:cNvSpPr txBox="1"/>
          <p:nvPr/>
        </p:nvSpPr>
        <p:spPr>
          <a:xfrm>
            <a:off x="7938488" y="6081947"/>
            <a:ext cx="1954478" cy="287771"/>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Строительная отрасль</a:t>
            </a:r>
          </a:p>
        </p:txBody>
      </p:sp>
      <p:sp>
        <p:nvSpPr>
          <p:cNvPr id="55" name="Блок-схема: несколько документов 54">
            <a:extLst>
              <a:ext uri="{FF2B5EF4-FFF2-40B4-BE49-F238E27FC236}">
                <a16:creationId xmlns:a16="http://schemas.microsoft.com/office/drawing/2014/main" xmlns="" id="{2B39CDA7-43A7-45C7-906D-D8CD6AAF3322}"/>
              </a:ext>
            </a:extLst>
          </p:cNvPr>
          <p:cNvSpPr/>
          <p:nvPr/>
        </p:nvSpPr>
        <p:spPr>
          <a:xfrm>
            <a:off x="5649947" y="1856645"/>
            <a:ext cx="575521" cy="797500"/>
          </a:xfrm>
          <a:prstGeom prst="flowChartMultidocumen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67" name="TextBox 66">
            <a:extLst>
              <a:ext uri="{FF2B5EF4-FFF2-40B4-BE49-F238E27FC236}">
                <a16:creationId xmlns:a16="http://schemas.microsoft.com/office/drawing/2014/main" xmlns="" id="{896C6427-F678-45A1-95E8-86F15CA18CFA}"/>
              </a:ext>
            </a:extLst>
          </p:cNvPr>
          <p:cNvSpPr txBox="1"/>
          <p:nvPr/>
        </p:nvSpPr>
        <p:spPr>
          <a:xfrm>
            <a:off x="4987013" y="4737652"/>
            <a:ext cx="1503695" cy="287771"/>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Рынок труда</a:t>
            </a:r>
          </a:p>
        </p:txBody>
      </p:sp>
      <p:sp>
        <p:nvSpPr>
          <p:cNvPr id="74" name="Блок-схема: документ 73">
            <a:extLst>
              <a:ext uri="{FF2B5EF4-FFF2-40B4-BE49-F238E27FC236}">
                <a16:creationId xmlns:a16="http://schemas.microsoft.com/office/drawing/2014/main" xmlns="" id="{834AFD5E-0F8D-4A35-82DC-547DD31C158F}"/>
              </a:ext>
            </a:extLst>
          </p:cNvPr>
          <p:cNvSpPr/>
          <p:nvPr/>
        </p:nvSpPr>
        <p:spPr>
          <a:xfrm>
            <a:off x="8543376" y="4172428"/>
            <a:ext cx="118211" cy="243281"/>
          </a:xfrm>
          <a:prstGeom prst="flowChartDocumen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Блок-схема: документ 77">
            <a:extLst>
              <a:ext uri="{FF2B5EF4-FFF2-40B4-BE49-F238E27FC236}">
                <a16:creationId xmlns:a16="http://schemas.microsoft.com/office/drawing/2014/main" xmlns="" id="{D806299D-7B6F-4CE7-BDAB-CF49DE33239D}"/>
              </a:ext>
            </a:extLst>
          </p:cNvPr>
          <p:cNvSpPr/>
          <p:nvPr/>
        </p:nvSpPr>
        <p:spPr>
          <a:xfrm>
            <a:off x="8972390" y="3850366"/>
            <a:ext cx="118211" cy="243281"/>
          </a:xfrm>
          <a:prstGeom prst="flowChartDocumen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Блок-схема: документ 79">
            <a:extLst>
              <a:ext uri="{FF2B5EF4-FFF2-40B4-BE49-F238E27FC236}">
                <a16:creationId xmlns:a16="http://schemas.microsoft.com/office/drawing/2014/main" xmlns="" id="{6D1746C6-44D3-482F-BE1D-46C1A8502CE7}"/>
              </a:ext>
            </a:extLst>
          </p:cNvPr>
          <p:cNvSpPr/>
          <p:nvPr/>
        </p:nvSpPr>
        <p:spPr>
          <a:xfrm>
            <a:off x="9446614" y="3481809"/>
            <a:ext cx="118211" cy="243281"/>
          </a:xfrm>
          <a:prstGeom prst="flowChartDocumen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Блок-схема: документ 80">
            <a:extLst>
              <a:ext uri="{FF2B5EF4-FFF2-40B4-BE49-F238E27FC236}">
                <a16:creationId xmlns:a16="http://schemas.microsoft.com/office/drawing/2014/main" xmlns="" id="{0830C5B2-D825-49F7-A415-EECEFD51C93E}"/>
              </a:ext>
            </a:extLst>
          </p:cNvPr>
          <p:cNvSpPr/>
          <p:nvPr/>
        </p:nvSpPr>
        <p:spPr>
          <a:xfrm>
            <a:off x="9522814" y="3415134"/>
            <a:ext cx="118211" cy="243281"/>
          </a:xfrm>
          <a:prstGeom prst="flowChartDocumen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TextBox 91">
            <a:extLst>
              <a:ext uri="{FF2B5EF4-FFF2-40B4-BE49-F238E27FC236}">
                <a16:creationId xmlns:a16="http://schemas.microsoft.com/office/drawing/2014/main" xmlns="" id="{3BC9B9AA-F38A-4510-A098-B584833D4FA4}"/>
              </a:ext>
            </a:extLst>
          </p:cNvPr>
          <p:cNvSpPr txBox="1"/>
          <p:nvPr/>
        </p:nvSpPr>
        <p:spPr>
          <a:xfrm>
            <a:off x="2473612" y="4002458"/>
            <a:ext cx="1821577" cy="338554"/>
          </a:xfrm>
          <a:prstGeom prst="rect">
            <a:avLst/>
          </a:prstGeom>
          <a:noFill/>
        </p:spPr>
        <p:txBody>
          <a:bodyPr wrap="square" rtlCol="0">
            <a:spAutoFit/>
          </a:bodyPr>
          <a:lstStyle/>
          <a:p>
            <a:pPr algn="ctr"/>
            <a:r>
              <a:rPr lang="ru-RU" sz="1600" b="1" dirty="0">
                <a:solidFill>
                  <a:schemeClr val="accent2">
                    <a:lumMod val="75000"/>
                  </a:schemeClr>
                </a:solidFill>
                <a:latin typeface="Times New Roman" pitchFamily="18" charset="0"/>
                <a:cs typeface="Times New Roman" pitchFamily="18" charset="0"/>
              </a:rPr>
              <a:t>СПО</a:t>
            </a:r>
          </a:p>
        </p:txBody>
      </p:sp>
      <p:sp>
        <p:nvSpPr>
          <p:cNvPr id="99" name="TextBox 98">
            <a:extLst>
              <a:ext uri="{FF2B5EF4-FFF2-40B4-BE49-F238E27FC236}">
                <a16:creationId xmlns:a16="http://schemas.microsoft.com/office/drawing/2014/main" xmlns="" id="{AD512904-4EF8-4504-B16B-33E9D5852A74}"/>
              </a:ext>
            </a:extLst>
          </p:cNvPr>
          <p:cNvSpPr txBox="1"/>
          <p:nvPr/>
        </p:nvSpPr>
        <p:spPr>
          <a:xfrm>
            <a:off x="8068492" y="4731337"/>
            <a:ext cx="2154128" cy="483209"/>
          </a:xfrm>
          <a:prstGeom prst="rect">
            <a:avLst/>
          </a:prstGeom>
          <a:noFill/>
        </p:spPr>
        <p:txBody>
          <a:bodyPr wrap="square" rtlCol="0">
            <a:spAutoFit/>
          </a:bodyPr>
          <a:lstStyle/>
          <a:p>
            <a:pPr algn="ctr"/>
            <a:r>
              <a:rPr lang="ru-RU" sz="1270" b="1" dirty="0">
                <a:solidFill>
                  <a:srgbClr val="FF0000"/>
                </a:solidFill>
                <a:latin typeface="Times New Roman" pitchFamily="18" charset="0"/>
                <a:cs typeface="Times New Roman" pitchFamily="18" charset="0"/>
              </a:rPr>
              <a:t>Квалифицированный работник</a:t>
            </a:r>
          </a:p>
        </p:txBody>
      </p:sp>
      <p:sp>
        <p:nvSpPr>
          <p:cNvPr id="100" name="TextBox 99">
            <a:extLst>
              <a:ext uri="{FF2B5EF4-FFF2-40B4-BE49-F238E27FC236}">
                <a16:creationId xmlns:a16="http://schemas.microsoft.com/office/drawing/2014/main" xmlns="" id="{FE6BFA03-A423-4AE8-BB38-9179EDE40819}"/>
              </a:ext>
            </a:extLst>
          </p:cNvPr>
          <p:cNvSpPr txBox="1"/>
          <p:nvPr/>
        </p:nvSpPr>
        <p:spPr>
          <a:xfrm rot="16200000">
            <a:off x="6560175" y="3965084"/>
            <a:ext cx="1954478" cy="287771"/>
          </a:xfrm>
          <a:prstGeom prst="rect">
            <a:avLst/>
          </a:prstGeom>
          <a:noFill/>
        </p:spPr>
        <p:txBody>
          <a:bodyPr wrap="square" rtlCol="0">
            <a:spAutoFit/>
          </a:bodyPr>
          <a:lstStyle/>
          <a:p>
            <a:pPr algn="ctr"/>
            <a:r>
              <a:rPr lang="ru-RU" sz="1270" b="1" dirty="0">
                <a:solidFill>
                  <a:srgbClr val="0070C0"/>
                </a:solidFill>
                <a:latin typeface="Times New Roman" pitchFamily="18" charset="0"/>
                <a:cs typeface="Times New Roman" pitchFamily="18" charset="0"/>
              </a:rPr>
              <a:t>Уровень квалификации</a:t>
            </a:r>
          </a:p>
        </p:txBody>
      </p:sp>
      <p:cxnSp>
        <p:nvCxnSpPr>
          <p:cNvPr id="95" name="Прямая со стрелкой 94">
            <a:extLst>
              <a:ext uri="{FF2B5EF4-FFF2-40B4-BE49-F238E27FC236}">
                <a16:creationId xmlns:a16="http://schemas.microsoft.com/office/drawing/2014/main" xmlns="" id="{84695843-C02D-49C1-9994-B55CCD99A149}"/>
              </a:ext>
            </a:extLst>
          </p:cNvPr>
          <p:cNvCxnSpPr>
            <a:cxnSpLocks/>
          </p:cNvCxnSpPr>
          <p:nvPr/>
        </p:nvCxnSpPr>
        <p:spPr>
          <a:xfrm flipV="1">
            <a:off x="7923289" y="4160050"/>
            <a:ext cx="505731" cy="381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a:extLst>
              <a:ext uri="{FF2B5EF4-FFF2-40B4-BE49-F238E27FC236}">
                <a16:creationId xmlns:a16="http://schemas.microsoft.com/office/drawing/2014/main" xmlns="" id="{1DCE6AE8-AE58-498C-9AD7-9F329739DFF7}"/>
              </a:ext>
            </a:extLst>
          </p:cNvPr>
          <p:cNvCxnSpPr>
            <a:cxnSpLocks/>
          </p:cNvCxnSpPr>
          <p:nvPr/>
        </p:nvCxnSpPr>
        <p:spPr>
          <a:xfrm flipV="1">
            <a:off x="8505003" y="3722058"/>
            <a:ext cx="505731" cy="381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a:extLst>
              <a:ext uri="{FF2B5EF4-FFF2-40B4-BE49-F238E27FC236}">
                <a16:creationId xmlns:a16="http://schemas.microsoft.com/office/drawing/2014/main" xmlns="" id="{943EADCE-3A6D-436D-B461-41D53F765EAD}"/>
              </a:ext>
            </a:extLst>
          </p:cNvPr>
          <p:cNvCxnSpPr>
            <a:cxnSpLocks/>
          </p:cNvCxnSpPr>
          <p:nvPr/>
        </p:nvCxnSpPr>
        <p:spPr>
          <a:xfrm flipV="1">
            <a:off x="9098760" y="3291757"/>
            <a:ext cx="505731" cy="381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6" name="Блок-схема: процесс 105">
            <a:extLst>
              <a:ext uri="{FF2B5EF4-FFF2-40B4-BE49-F238E27FC236}">
                <a16:creationId xmlns:a16="http://schemas.microsoft.com/office/drawing/2014/main" xmlns="" id="{DF0916C3-7575-4532-813B-2B6E1FA5FF07}"/>
              </a:ext>
            </a:extLst>
          </p:cNvPr>
          <p:cNvSpPr/>
          <p:nvPr/>
        </p:nvSpPr>
        <p:spPr>
          <a:xfrm>
            <a:off x="5451498" y="3485554"/>
            <a:ext cx="1287807" cy="575177"/>
          </a:xfrm>
          <a:prstGeom prst="flowChartProcess">
            <a:avLst/>
          </a:prstGeom>
          <a:solidFill>
            <a:srgbClr val="FFC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07" name="TextBox 106">
            <a:extLst>
              <a:ext uri="{FF2B5EF4-FFF2-40B4-BE49-F238E27FC236}">
                <a16:creationId xmlns:a16="http://schemas.microsoft.com/office/drawing/2014/main" xmlns="" id="{937F8F58-1CB3-4014-9C5E-9DDCF1E0A6C0}"/>
              </a:ext>
            </a:extLst>
          </p:cNvPr>
          <p:cNvSpPr txBox="1"/>
          <p:nvPr/>
        </p:nvSpPr>
        <p:spPr>
          <a:xfrm>
            <a:off x="5748408" y="3646058"/>
            <a:ext cx="784999" cy="287771"/>
          </a:xfrm>
          <a:prstGeom prst="rect">
            <a:avLst/>
          </a:prstGeom>
          <a:noFill/>
        </p:spPr>
        <p:txBody>
          <a:bodyPr wrap="square" rtlCol="0">
            <a:spAutoFit/>
          </a:bodyPr>
          <a:lstStyle/>
          <a:p>
            <a:pPr algn="ctr"/>
            <a:r>
              <a:rPr lang="ru-RU" sz="1270" b="1" dirty="0">
                <a:solidFill>
                  <a:srgbClr val="FF0000"/>
                </a:solidFill>
                <a:latin typeface="Times New Roman" pitchFamily="18" charset="0"/>
                <a:cs typeface="Times New Roman" pitchFamily="18" charset="0"/>
              </a:rPr>
              <a:t>НОК</a:t>
            </a:r>
          </a:p>
        </p:txBody>
      </p:sp>
      <p:sp>
        <p:nvSpPr>
          <p:cNvPr id="108" name="Дуга 107">
            <a:extLst>
              <a:ext uri="{FF2B5EF4-FFF2-40B4-BE49-F238E27FC236}">
                <a16:creationId xmlns:a16="http://schemas.microsoft.com/office/drawing/2014/main" xmlns="" id="{6AD8273E-F7A1-4632-8D91-35373076DCCD}"/>
              </a:ext>
            </a:extLst>
          </p:cNvPr>
          <p:cNvSpPr/>
          <p:nvPr/>
        </p:nvSpPr>
        <p:spPr>
          <a:xfrm rot="15924346">
            <a:off x="7838884" y="2473489"/>
            <a:ext cx="276795" cy="2515236"/>
          </a:xfrm>
          <a:prstGeom prst="arc">
            <a:avLst>
              <a:gd name="adj1" fmla="val 13351929"/>
              <a:gd name="adj2" fmla="val 519576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cxnSp>
        <p:nvCxnSpPr>
          <p:cNvPr id="109" name="Прямая со стрелкой 108">
            <a:extLst>
              <a:ext uri="{FF2B5EF4-FFF2-40B4-BE49-F238E27FC236}">
                <a16:creationId xmlns:a16="http://schemas.microsoft.com/office/drawing/2014/main" xmlns="" id="{F952EE51-D6F1-4296-B18E-40D77E9AC514}"/>
              </a:ext>
            </a:extLst>
          </p:cNvPr>
          <p:cNvCxnSpPr>
            <a:cxnSpLocks/>
          </p:cNvCxnSpPr>
          <p:nvPr/>
        </p:nvCxnSpPr>
        <p:spPr>
          <a:xfrm flipH="1">
            <a:off x="6293876" y="2385734"/>
            <a:ext cx="13213" cy="12561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xmlns="" id="{0590E33A-52E8-45C6-BC4F-98F5E3C0B774}"/>
              </a:ext>
            </a:extLst>
          </p:cNvPr>
          <p:cNvSpPr txBox="1"/>
          <p:nvPr/>
        </p:nvSpPr>
        <p:spPr>
          <a:xfrm>
            <a:off x="4695317" y="1591608"/>
            <a:ext cx="2511585" cy="287771"/>
          </a:xfrm>
          <a:prstGeom prst="rect">
            <a:avLst/>
          </a:prstGeom>
          <a:noFill/>
        </p:spPr>
        <p:txBody>
          <a:bodyPr wrap="square" rtlCol="0">
            <a:spAutoFit/>
          </a:bodyPr>
          <a:lstStyle/>
          <a:p>
            <a:pPr algn="ctr"/>
            <a:r>
              <a:rPr lang="ru-RU" sz="1270" b="1" dirty="0">
                <a:solidFill>
                  <a:srgbClr val="0070C0"/>
                </a:solidFill>
                <a:latin typeface="Times New Roman" pitchFamily="18" charset="0"/>
                <a:cs typeface="Times New Roman" pitchFamily="18" charset="0"/>
              </a:rPr>
              <a:t>Профессиональные стандарты</a:t>
            </a:r>
          </a:p>
        </p:txBody>
      </p:sp>
      <p:cxnSp>
        <p:nvCxnSpPr>
          <p:cNvPr id="116" name="Прямая соединительная линия 115">
            <a:extLst>
              <a:ext uri="{FF2B5EF4-FFF2-40B4-BE49-F238E27FC236}">
                <a16:creationId xmlns:a16="http://schemas.microsoft.com/office/drawing/2014/main" xmlns="" id="{460C7602-D5FD-4D94-9129-9CF535209F61}"/>
              </a:ext>
            </a:extLst>
          </p:cNvPr>
          <p:cNvCxnSpPr>
            <a:cxnSpLocks/>
          </p:cNvCxnSpPr>
          <p:nvPr/>
        </p:nvCxnSpPr>
        <p:spPr>
          <a:xfrm>
            <a:off x="6315478" y="1962150"/>
            <a:ext cx="3036147" cy="324537"/>
          </a:xfrm>
          <a:prstGeom prst="line">
            <a:avLst/>
          </a:prstGeom>
          <a:ln>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a:extLst>
              <a:ext uri="{FF2B5EF4-FFF2-40B4-BE49-F238E27FC236}">
                <a16:creationId xmlns:a16="http://schemas.microsoft.com/office/drawing/2014/main" xmlns="" id="{5494CE70-9F01-40CB-8DFF-FA6AA659248C}"/>
              </a:ext>
            </a:extLst>
          </p:cNvPr>
          <p:cNvCxnSpPr>
            <a:cxnSpLocks/>
          </p:cNvCxnSpPr>
          <p:nvPr/>
        </p:nvCxnSpPr>
        <p:spPr>
          <a:xfrm>
            <a:off x="6311635" y="2163171"/>
            <a:ext cx="771786" cy="1364951"/>
          </a:xfrm>
          <a:prstGeom prst="line">
            <a:avLst/>
          </a:prstGeom>
          <a:ln>
            <a:prstDash val="dash"/>
            <a:head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66A81A93-2822-4805-87DA-677FFE97E6B4}"/>
              </a:ext>
            </a:extLst>
          </p:cNvPr>
          <p:cNvSpPr txBox="1"/>
          <p:nvPr/>
        </p:nvSpPr>
        <p:spPr>
          <a:xfrm>
            <a:off x="5704367" y="2010082"/>
            <a:ext cx="466680" cy="287771"/>
          </a:xfrm>
          <a:prstGeom prst="rect">
            <a:avLst/>
          </a:prstGeom>
          <a:noFill/>
        </p:spPr>
        <p:txBody>
          <a:bodyPr wrap="square" rtlCol="0">
            <a:spAutoFit/>
          </a:bodyPr>
          <a:lstStyle/>
          <a:p>
            <a:pPr algn="ctr"/>
            <a:r>
              <a:rPr lang="ru-RU" sz="1270" b="1" dirty="0">
                <a:solidFill>
                  <a:srgbClr val="0070C0"/>
                </a:solidFill>
                <a:latin typeface="Times New Roman" pitchFamily="18" charset="0"/>
                <a:cs typeface="Times New Roman" pitchFamily="18" charset="0"/>
              </a:rPr>
              <a:t>ПС</a:t>
            </a:r>
          </a:p>
        </p:txBody>
      </p:sp>
      <p:sp>
        <p:nvSpPr>
          <p:cNvPr id="126" name="TextBox 125">
            <a:extLst>
              <a:ext uri="{FF2B5EF4-FFF2-40B4-BE49-F238E27FC236}">
                <a16:creationId xmlns:a16="http://schemas.microsoft.com/office/drawing/2014/main" xmlns="" id="{277595BE-5B54-4FAA-8C79-EFEC8E8B8745}"/>
              </a:ext>
            </a:extLst>
          </p:cNvPr>
          <p:cNvSpPr txBox="1"/>
          <p:nvPr/>
        </p:nvSpPr>
        <p:spPr>
          <a:xfrm>
            <a:off x="5443794" y="4009850"/>
            <a:ext cx="1305456" cy="678647"/>
          </a:xfrm>
          <a:prstGeom prst="rect">
            <a:avLst/>
          </a:prstGeom>
          <a:noFill/>
        </p:spPr>
        <p:txBody>
          <a:bodyPr wrap="square" rtlCol="0">
            <a:spAutoFit/>
          </a:bodyPr>
          <a:lstStyle/>
          <a:p>
            <a:pPr algn="ctr"/>
            <a:r>
              <a:rPr lang="ru-RU" sz="1270" b="1" dirty="0">
                <a:solidFill>
                  <a:srgbClr val="FF0000"/>
                </a:solidFill>
                <a:latin typeface="Times New Roman" pitchFamily="18" charset="0"/>
                <a:cs typeface="Times New Roman" pitchFamily="18" charset="0"/>
              </a:rPr>
              <a:t>Независимая оценка квалификаций</a:t>
            </a:r>
          </a:p>
        </p:txBody>
      </p:sp>
      <p:pic>
        <p:nvPicPr>
          <p:cNvPr id="8" name="Рисунок 7"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0D450E77-F755-4DDA-AA21-E277B9AEE0BC}"/>
              </a:ext>
            </a:extLst>
          </p:cNvPr>
          <p:cNvPicPr>
            <a:picLocks noChangeAspect="1"/>
          </p:cNvPicPr>
          <p:nvPr/>
        </p:nvPicPr>
        <p:blipFill>
          <a:blip r:embed="rId3"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8664585" y="3972006"/>
            <a:ext cx="353849" cy="562046"/>
          </a:xfrm>
          <a:prstGeom prst="rect">
            <a:avLst/>
          </a:prstGeom>
        </p:spPr>
      </p:pic>
      <p:pic>
        <p:nvPicPr>
          <p:cNvPr id="75" name="Рисунок 74"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2BF52D0D-BE31-4AB8-9169-74CF52B67C6F}"/>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9199588" y="3687415"/>
            <a:ext cx="342174" cy="543502"/>
          </a:xfrm>
          <a:prstGeom prst="rect">
            <a:avLst/>
          </a:prstGeom>
        </p:spPr>
      </p:pic>
      <p:pic>
        <p:nvPicPr>
          <p:cNvPr id="76" name="Рисунок 75"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E8380CD5-E6DC-48D7-974B-C1E894FED49B}"/>
              </a:ext>
            </a:extLst>
          </p:cNvPr>
          <p:cNvPicPr>
            <a:picLocks noChangeAspect="1"/>
          </p:cNvPicPr>
          <p:nvPr/>
        </p:nvPicPr>
        <p:blipFill>
          <a:blip r:embed="rId6"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8269106" y="4282424"/>
            <a:ext cx="309038" cy="490869"/>
          </a:xfrm>
          <a:prstGeom prst="rect">
            <a:avLst/>
          </a:prstGeom>
        </p:spPr>
      </p:pic>
      <p:sp>
        <p:nvSpPr>
          <p:cNvPr id="24" name="Прямоугольник 23">
            <a:extLst>
              <a:ext uri="{FF2B5EF4-FFF2-40B4-BE49-F238E27FC236}">
                <a16:creationId xmlns:a16="http://schemas.microsoft.com/office/drawing/2014/main" xmlns="" id="{966C2C6C-87B7-4EBE-9E6D-F44908F64A30}"/>
              </a:ext>
            </a:extLst>
          </p:cNvPr>
          <p:cNvSpPr/>
          <p:nvPr/>
        </p:nvSpPr>
        <p:spPr>
          <a:xfrm>
            <a:off x="7623011" y="2598042"/>
            <a:ext cx="2529327" cy="523220"/>
          </a:xfrm>
          <a:prstGeom prst="rect">
            <a:avLst/>
          </a:prstGeom>
          <a:ln w="6350">
            <a:solidFill>
              <a:srgbClr val="00B050"/>
            </a:solidFill>
          </a:ln>
        </p:spPr>
        <p:txBody>
          <a:bodyPr wrap="square">
            <a:spAutoFit/>
          </a:bodyPr>
          <a:lstStyle/>
          <a:p>
            <a:pPr algn="ctr"/>
            <a:r>
              <a:rPr lang="ru-RU" sz="1400" b="1" spc="-100" dirty="0">
                <a:solidFill>
                  <a:srgbClr val="00B050"/>
                </a:solidFill>
                <a:latin typeface="Times New Roman" panose="02020603050405020304" pitchFamily="18" charset="0"/>
                <a:cs typeface="Times New Roman" panose="02020603050405020304" pitchFamily="18" charset="0"/>
              </a:rPr>
              <a:t>Свидетельство о квалификации общероссийского образца</a:t>
            </a:r>
            <a:endParaRPr lang="ru-RU" sz="1400" spc="-100" dirty="0">
              <a:solidFill>
                <a:srgbClr val="00B050"/>
              </a:solidFill>
              <a:latin typeface="Times New Roman" panose="02020603050405020304" pitchFamily="18" charset="0"/>
              <a:cs typeface="Times New Roman" panose="02020603050405020304" pitchFamily="18" charset="0"/>
            </a:endParaRPr>
          </a:p>
        </p:txBody>
      </p:sp>
      <p:cxnSp>
        <p:nvCxnSpPr>
          <p:cNvPr id="26" name="Прямая со стрелкой 25">
            <a:extLst>
              <a:ext uri="{FF2B5EF4-FFF2-40B4-BE49-F238E27FC236}">
                <a16:creationId xmlns:a16="http://schemas.microsoft.com/office/drawing/2014/main" xmlns="" id="{4B0C5BC4-B4EA-459E-BAE1-9E090510F839}"/>
              </a:ext>
            </a:extLst>
          </p:cNvPr>
          <p:cNvCxnSpPr>
            <a:cxnSpLocks/>
          </p:cNvCxnSpPr>
          <p:nvPr/>
        </p:nvCxnSpPr>
        <p:spPr>
          <a:xfrm>
            <a:off x="9010734" y="3023995"/>
            <a:ext cx="0" cy="96504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a:extLst>
              <a:ext uri="{FF2B5EF4-FFF2-40B4-BE49-F238E27FC236}">
                <a16:creationId xmlns:a16="http://schemas.microsoft.com/office/drawing/2014/main" xmlns="" id="{47A8DB22-B1AE-4685-BE3E-AF218DA7B019}"/>
              </a:ext>
            </a:extLst>
          </p:cNvPr>
          <p:cNvCxnSpPr>
            <a:cxnSpLocks/>
          </p:cNvCxnSpPr>
          <p:nvPr/>
        </p:nvCxnSpPr>
        <p:spPr>
          <a:xfrm>
            <a:off x="8602481" y="3023995"/>
            <a:ext cx="0" cy="125842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Прямая со стрелкой 82">
            <a:extLst>
              <a:ext uri="{FF2B5EF4-FFF2-40B4-BE49-F238E27FC236}">
                <a16:creationId xmlns:a16="http://schemas.microsoft.com/office/drawing/2014/main" xmlns="" id="{8A1977C9-C63E-4EDE-A495-C553FDA2042D}"/>
              </a:ext>
            </a:extLst>
          </p:cNvPr>
          <p:cNvCxnSpPr>
            <a:cxnSpLocks/>
            <a:endCxn id="80" idx="3"/>
          </p:cNvCxnSpPr>
          <p:nvPr/>
        </p:nvCxnSpPr>
        <p:spPr>
          <a:xfrm>
            <a:off x="9557985" y="3023995"/>
            <a:ext cx="6840" cy="57945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B2D7A099-6DE2-4A2D-A3F1-DAB8060D2DE5}"/>
              </a:ext>
            </a:extLst>
          </p:cNvPr>
          <p:cNvSpPr txBox="1"/>
          <p:nvPr/>
        </p:nvSpPr>
        <p:spPr>
          <a:xfrm>
            <a:off x="2473612" y="4302673"/>
            <a:ext cx="1821577" cy="338554"/>
          </a:xfrm>
          <a:prstGeom prst="rect">
            <a:avLst/>
          </a:prstGeom>
          <a:noFill/>
        </p:spPr>
        <p:txBody>
          <a:bodyPr wrap="square" rtlCol="0">
            <a:spAutoFit/>
          </a:bodyPr>
          <a:lstStyle/>
          <a:p>
            <a:pPr algn="ctr"/>
            <a:r>
              <a:rPr lang="ru-RU" sz="1600" b="1" dirty="0">
                <a:solidFill>
                  <a:schemeClr val="accent2">
                    <a:lumMod val="75000"/>
                  </a:schemeClr>
                </a:solidFill>
                <a:latin typeface="Times New Roman" pitchFamily="18" charset="0"/>
                <a:cs typeface="Times New Roman" pitchFamily="18" charset="0"/>
              </a:rPr>
              <a:t>ВО</a:t>
            </a:r>
          </a:p>
        </p:txBody>
      </p:sp>
      <p:pic>
        <p:nvPicPr>
          <p:cNvPr id="86" name="Рисунок 85"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4B5540BC-8FF8-4E27-8836-B5E73CFB3E94}"/>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6816140" y="3561400"/>
            <a:ext cx="282351" cy="448480"/>
          </a:xfrm>
          <a:prstGeom prst="rect">
            <a:avLst/>
          </a:prstGeom>
        </p:spPr>
      </p:pic>
      <p:sp>
        <p:nvSpPr>
          <p:cNvPr id="87" name="Блок-схема: документ 86">
            <a:extLst>
              <a:ext uri="{FF2B5EF4-FFF2-40B4-BE49-F238E27FC236}">
                <a16:creationId xmlns:a16="http://schemas.microsoft.com/office/drawing/2014/main" xmlns="" id="{FDB7A3CD-CAE3-42C7-B4A3-C7EA8D7990ED}"/>
              </a:ext>
            </a:extLst>
          </p:cNvPr>
          <p:cNvSpPr/>
          <p:nvPr/>
        </p:nvSpPr>
        <p:spPr>
          <a:xfrm>
            <a:off x="7068310" y="3443983"/>
            <a:ext cx="118211" cy="243281"/>
          </a:xfrm>
          <a:prstGeom prst="flowChartDocumen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Дуга 69">
            <a:extLst>
              <a:ext uri="{FF2B5EF4-FFF2-40B4-BE49-F238E27FC236}">
                <a16:creationId xmlns:a16="http://schemas.microsoft.com/office/drawing/2014/main" xmlns="" id="{0F95E4B9-3BEF-4E81-9DA9-46CF4B701ED6}"/>
              </a:ext>
            </a:extLst>
          </p:cNvPr>
          <p:cNvSpPr/>
          <p:nvPr/>
        </p:nvSpPr>
        <p:spPr>
          <a:xfrm rot="14202300">
            <a:off x="4901714" y="3898442"/>
            <a:ext cx="930396" cy="1944663"/>
          </a:xfrm>
          <a:prstGeom prst="arc">
            <a:avLst>
              <a:gd name="adj1" fmla="val 18775377"/>
              <a:gd name="adj2" fmla="val 2335323"/>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71" name="Дуга 70">
            <a:extLst>
              <a:ext uri="{FF2B5EF4-FFF2-40B4-BE49-F238E27FC236}">
                <a16:creationId xmlns:a16="http://schemas.microsoft.com/office/drawing/2014/main" xmlns="" id="{C08FA52C-A0C2-40F2-97A5-3717BB41CB30}"/>
              </a:ext>
            </a:extLst>
          </p:cNvPr>
          <p:cNvSpPr/>
          <p:nvPr/>
        </p:nvSpPr>
        <p:spPr>
          <a:xfrm rot="7397700" flipV="1">
            <a:off x="4866913" y="1817653"/>
            <a:ext cx="974717" cy="1944663"/>
          </a:xfrm>
          <a:prstGeom prst="arc">
            <a:avLst>
              <a:gd name="adj1" fmla="val 18775377"/>
              <a:gd name="adj2" fmla="val 2335323"/>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2" name="Прямоугольник 1">
            <a:extLst>
              <a:ext uri="{FF2B5EF4-FFF2-40B4-BE49-F238E27FC236}">
                <a16:creationId xmlns:a16="http://schemas.microsoft.com/office/drawing/2014/main" xmlns="" id="{EF46662A-56A9-4506-AC3F-1938D473A244}"/>
              </a:ext>
            </a:extLst>
          </p:cNvPr>
          <p:cNvSpPr/>
          <p:nvPr/>
        </p:nvSpPr>
        <p:spPr>
          <a:xfrm>
            <a:off x="353178" y="765780"/>
            <a:ext cx="11743572" cy="830997"/>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ОСК – отраслевой фрагмент Национальной системы квалификаций </a:t>
            </a:r>
          </a:p>
          <a:p>
            <a:pPr algn="ctr"/>
            <a:r>
              <a:rPr lang="ru-RU" sz="1600" dirty="0">
                <a:latin typeface="Times New Roman" panose="02020603050405020304" pitchFamily="18" charset="0"/>
                <a:cs typeface="Times New Roman" panose="02020603050405020304" pitchFamily="18" charset="0"/>
              </a:rPr>
              <a:t>(в развитие Указа Президента Российской Федерации от 07 мая 2018 г. № 204 «О национальных целях и стратегических задачах развития Российской Федерации на период до 2024 года)</a:t>
            </a:r>
          </a:p>
        </p:txBody>
      </p:sp>
      <p:sp>
        <p:nvSpPr>
          <p:cNvPr id="72" name="Прямоугольник 71">
            <a:extLst>
              <a:ext uri="{FF2B5EF4-FFF2-40B4-BE49-F238E27FC236}">
                <a16:creationId xmlns:a16="http://schemas.microsoft.com/office/drawing/2014/main" xmlns="" id="{DBC4644A-7462-46EC-AE0F-4F61FDC4CC3B}"/>
              </a:ext>
            </a:extLst>
          </p:cNvPr>
          <p:cNvSpPr/>
          <p:nvPr/>
        </p:nvSpPr>
        <p:spPr>
          <a:xfrm>
            <a:off x="726114" y="5957996"/>
            <a:ext cx="3324179" cy="523220"/>
          </a:xfrm>
          <a:prstGeom prst="rect">
            <a:avLst/>
          </a:prstGeom>
          <a:noFill/>
        </p:spPr>
        <p:txBody>
          <a:bodyPr wrap="none" lIns="91440" tIns="45720" rIns="91440" bIns="45720">
            <a:spAutoFit/>
          </a:bodyPr>
          <a:lstStyle/>
          <a:p>
            <a:pPr algn="ctr"/>
            <a:r>
              <a:rPr lang="ru-RU" sz="28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2</a:t>
            </a:r>
            <a:r>
              <a:rPr lang="ru-RU" sz="28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РАЗВИТИЕ ОСК</a:t>
            </a:r>
          </a:p>
        </p:txBody>
      </p:sp>
      <p:pic>
        <p:nvPicPr>
          <p:cNvPr id="73" name="Рисунок 7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945DEEC8-B205-46C6-9C4E-80AC8C2C7AE6}"/>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4843796" y="4622987"/>
            <a:ext cx="282351" cy="448480"/>
          </a:xfrm>
          <a:prstGeom prst="rect">
            <a:avLst/>
          </a:prstGeom>
        </p:spPr>
      </p:pic>
      <p:pic>
        <p:nvPicPr>
          <p:cNvPr id="77" name="Picture 2" descr="C:\Program Files\Microsoft Office\MEDIA\CAGCAT10\j0291984.wmf">
            <a:extLst>
              <a:ext uri="{FF2B5EF4-FFF2-40B4-BE49-F238E27FC236}">
                <a16:creationId xmlns:a16="http://schemas.microsoft.com/office/drawing/2014/main" xmlns="" id="{3E74FCF4-1C56-4A07-B06C-53293FB3146A}"/>
              </a:ext>
            </a:extLst>
          </p:cNvPr>
          <p:cNvPicPr>
            <a:picLocks noChangeAspect="1" noChangeArrowheads="1"/>
          </p:cNvPicPr>
          <p:nvPr/>
        </p:nvPicPr>
        <p:blipFill>
          <a:blip r:embed="rId2" cstate="print"/>
          <a:srcRect/>
          <a:stretch>
            <a:fillRect/>
          </a:stretch>
        </p:blipFill>
        <p:spPr bwMode="auto">
          <a:xfrm>
            <a:off x="9619919" y="3508284"/>
            <a:ext cx="460618" cy="487646"/>
          </a:xfrm>
          <a:prstGeom prst="rect">
            <a:avLst/>
          </a:prstGeom>
          <a:noFill/>
        </p:spPr>
      </p:pic>
    </p:spTree>
    <p:extLst>
      <p:ext uri="{BB962C8B-B14F-4D97-AF65-F5344CB8AC3E}">
        <p14:creationId xmlns:p14="http://schemas.microsoft.com/office/powerpoint/2010/main" xmlns="" val="24644942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1000"/>
                                        <p:tgtEl>
                                          <p:spTgt spid="122"/>
                                        </p:tgtEl>
                                      </p:cBhvr>
                                    </p:animEffect>
                                    <p:anim calcmode="lin" valueType="num">
                                      <p:cBhvr>
                                        <p:cTn id="18" dur="1000" fill="hold"/>
                                        <p:tgtEl>
                                          <p:spTgt spid="122"/>
                                        </p:tgtEl>
                                        <p:attrNameLst>
                                          <p:attrName>ppt_x</p:attrName>
                                        </p:attrNameLst>
                                      </p:cBhvr>
                                      <p:tavLst>
                                        <p:tav tm="0">
                                          <p:val>
                                            <p:strVal val="#ppt_x"/>
                                          </p:val>
                                        </p:tav>
                                        <p:tav tm="100000">
                                          <p:val>
                                            <p:strVal val="#ppt_x"/>
                                          </p:val>
                                        </p:tav>
                                      </p:tavLst>
                                    </p:anim>
                                    <p:anim calcmode="lin" valueType="num">
                                      <p:cBhvr>
                                        <p:cTn id="19" dur="1000" fill="hold"/>
                                        <p:tgtEl>
                                          <p:spTgt spid="1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anim calcmode="lin" valueType="num">
                                      <p:cBhvr>
                                        <p:cTn id="68" dur="1000" fill="hold"/>
                                        <p:tgtEl>
                                          <p:spTgt spid="50"/>
                                        </p:tgtEl>
                                        <p:attrNameLst>
                                          <p:attrName>ppt_x</p:attrName>
                                        </p:attrNameLst>
                                      </p:cBhvr>
                                      <p:tavLst>
                                        <p:tav tm="0">
                                          <p:val>
                                            <p:strVal val="#ppt_x"/>
                                          </p:val>
                                        </p:tav>
                                        <p:tav tm="100000">
                                          <p:val>
                                            <p:strVal val="#ppt_x"/>
                                          </p:val>
                                        </p:tav>
                                      </p:tavLst>
                                    </p:anim>
                                    <p:anim calcmode="lin" valueType="num">
                                      <p:cBhvr>
                                        <p:cTn id="69" dur="1000" fill="hold"/>
                                        <p:tgtEl>
                                          <p:spTgt spid="5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1000" fill="hold"/>
                                        <p:tgtEl>
                                          <p:spTgt spid="5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1000"/>
                                        <p:tgtEl>
                                          <p:spTgt spid="55"/>
                                        </p:tgtEl>
                                      </p:cBhvr>
                                    </p:animEffect>
                                    <p:anim calcmode="lin" valueType="num">
                                      <p:cBhvr>
                                        <p:cTn id="78" dur="1000" fill="hold"/>
                                        <p:tgtEl>
                                          <p:spTgt spid="55"/>
                                        </p:tgtEl>
                                        <p:attrNameLst>
                                          <p:attrName>ppt_x</p:attrName>
                                        </p:attrNameLst>
                                      </p:cBhvr>
                                      <p:tavLst>
                                        <p:tav tm="0">
                                          <p:val>
                                            <p:strVal val="#ppt_x"/>
                                          </p:val>
                                        </p:tav>
                                        <p:tav tm="100000">
                                          <p:val>
                                            <p:strVal val="#ppt_x"/>
                                          </p:val>
                                        </p:tav>
                                      </p:tavLst>
                                    </p:anim>
                                    <p:anim calcmode="lin" valueType="num">
                                      <p:cBhvr>
                                        <p:cTn id="79" dur="1000" fill="hold"/>
                                        <p:tgtEl>
                                          <p:spTgt spid="5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1000"/>
                                        <p:tgtEl>
                                          <p:spTgt spid="67"/>
                                        </p:tgtEl>
                                      </p:cBhvr>
                                    </p:animEffect>
                                    <p:anim calcmode="lin" valueType="num">
                                      <p:cBhvr>
                                        <p:cTn id="83" dur="1000" fill="hold"/>
                                        <p:tgtEl>
                                          <p:spTgt spid="67"/>
                                        </p:tgtEl>
                                        <p:attrNameLst>
                                          <p:attrName>ppt_x</p:attrName>
                                        </p:attrNameLst>
                                      </p:cBhvr>
                                      <p:tavLst>
                                        <p:tav tm="0">
                                          <p:val>
                                            <p:strVal val="#ppt_x"/>
                                          </p:val>
                                        </p:tav>
                                        <p:tav tm="100000">
                                          <p:val>
                                            <p:strVal val="#ppt_x"/>
                                          </p:val>
                                        </p:tav>
                                      </p:tavLst>
                                    </p:anim>
                                    <p:anim calcmode="lin" valueType="num">
                                      <p:cBhvr>
                                        <p:cTn id="84" dur="1000" fill="hold"/>
                                        <p:tgtEl>
                                          <p:spTgt spid="6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1000"/>
                                        <p:tgtEl>
                                          <p:spTgt spid="74"/>
                                        </p:tgtEl>
                                      </p:cBhvr>
                                    </p:animEffect>
                                    <p:anim calcmode="lin" valueType="num">
                                      <p:cBhvr>
                                        <p:cTn id="88" dur="1000" fill="hold"/>
                                        <p:tgtEl>
                                          <p:spTgt spid="74"/>
                                        </p:tgtEl>
                                        <p:attrNameLst>
                                          <p:attrName>ppt_x</p:attrName>
                                        </p:attrNameLst>
                                      </p:cBhvr>
                                      <p:tavLst>
                                        <p:tav tm="0">
                                          <p:val>
                                            <p:strVal val="#ppt_x"/>
                                          </p:val>
                                        </p:tav>
                                        <p:tav tm="100000">
                                          <p:val>
                                            <p:strVal val="#ppt_x"/>
                                          </p:val>
                                        </p:tav>
                                      </p:tavLst>
                                    </p:anim>
                                    <p:anim calcmode="lin" valueType="num">
                                      <p:cBhvr>
                                        <p:cTn id="89" dur="1000" fill="hold"/>
                                        <p:tgtEl>
                                          <p:spTgt spid="7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fade">
                                      <p:cBhvr>
                                        <p:cTn id="92" dur="1000"/>
                                        <p:tgtEl>
                                          <p:spTgt spid="78"/>
                                        </p:tgtEl>
                                      </p:cBhvr>
                                    </p:animEffect>
                                    <p:anim calcmode="lin" valueType="num">
                                      <p:cBhvr>
                                        <p:cTn id="93" dur="1000" fill="hold"/>
                                        <p:tgtEl>
                                          <p:spTgt spid="78"/>
                                        </p:tgtEl>
                                        <p:attrNameLst>
                                          <p:attrName>ppt_x</p:attrName>
                                        </p:attrNameLst>
                                      </p:cBhvr>
                                      <p:tavLst>
                                        <p:tav tm="0">
                                          <p:val>
                                            <p:strVal val="#ppt_x"/>
                                          </p:val>
                                        </p:tav>
                                        <p:tav tm="100000">
                                          <p:val>
                                            <p:strVal val="#ppt_x"/>
                                          </p:val>
                                        </p:tav>
                                      </p:tavLst>
                                    </p:anim>
                                    <p:anim calcmode="lin" valueType="num">
                                      <p:cBhvr>
                                        <p:cTn id="94" dur="1000" fill="hold"/>
                                        <p:tgtEl>
                                          <p:spTgt spid="7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1000"/>
                                        <p:tgtEl>
                                          <p:spTgt spid="81"/>
                                        </p:tgtEl>
                                      </p:cBhvr>
                                    </p:animEffect>
                                    <p:anim calcmode="lin" valueType="num">
                                      <p:cBhvr>
                                        <p:cTn id="103" dur="1000" fill="hold"/>
                                        <p:tgtEl>
                                          <p:spTgt spid="81"/>
                                        </p:tgtEl>
                                        <p:attrNameLst>
                                          <p:attrName>ppt_x</p:attrName>
                                        </p:attrNameLst>
                                      </p:cBhvr>
                                      <p:tavLst>
                                        <p:tav tm="0">
                                          <p:val>
                                            <p:strVal val="#ppt_x"/>
                                          </p:val>
                                        </p:tav>
                                        <p:tav tm="100000">
                                          <p:val>
                                            <p:strVal val="#ppt_x"/>
                                          </p:val>
                                        </p:tav>
                                      </p:tavLst>
                                    </p:anim>
                                    <p:anim calcmode="lin" valueType="num">
                                      <p:cBhvr>
                                        <p:cTn id="104" dur="1000" fill="hold"/>
                                        <p:tgtEl>
                                          <p:spTgt spid="8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fade">
                                      <p:cBhvr>
                                        <p:cTn id="107" dur="1000"/>
                                        <p:tgtEl>
                                          <p:spTgt spid="92"/>
                                        </p:tgtEl>
                                      </p:cBhvr>
                                    </p:animEffect>
                                    <p:anim calcmode="lin" valueType="num">
                                      <p:cBhvr>
                                        <p:cTn id="108" dur="1000" fill="hold"/>
                                        <p:tgtEl>
                                          <p:spTgt spid="92"/>
                                        </p:tgtEl>
                                        <p:attrNameLst>
                                          <p:attrName>ppt_x</p:attrName>
                                        </p:attrNameLst>
                                      </p:cBhvr>
                                      <p:tavLst>
                                        <p:tav tm="0">
                                          <p:val>
                                            <p:strVal val="#ppt_x"/>
                                          </p:val>
                                        </p:tav>
                                        <p:tav tm="100000">
                                          <p:val>
                                            <p:strVal val="#ppt_x"/>
                                          </p:val>
                                        </p:tav>
                                      </p:tavLst>
                                    </p:anim>
                                    <p:anim calcmode="lin" valueType="num">
                                      <p:cBhvr>
                                        <p:cTn id="109" dur="1000" fill="hold"/>
                                        <p:tgtEl>
                                          <p:spTgt spid="9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99"/>
                                        </p:tgtEl>
                                        <p:attrNameLst>
                                          <p:attrName>style.visibility</p:attrName>
                                        </p:attrNameLst>
                                      </p:cBhvr>
                                      <p:to>
                                        <p:strVal val="visible"/>
                                      </p:to>
                                    </p:set>
                                    <p:animEffect transition="in" filter="fade">
                                      <p:cBhvr>
                                        <p:cTn id="112" dur="1000"/>
                                        <p:tgtEl>
                                          <p:spTgt spid="99"/>
                                        </p:tgtEl>
                                      </p:cBhvr>
                                    </p:animEffect>
                                    <p:anim calcmode="lin" valueType="num">
                                      <p:cBhvr>
                                        <p:cTn id="113" dur="1000" fill="hold"/>
                                        <p:tgtEl>
                                          <p:spTgt spid="99"/>
                                        </p:tgtEl>
                                        <p:attrNameLst>
                                          <p:attrName>ppt_x</p:attrName>
                                        </p:attrNameLst>
                                      </p:cBhvr>
                                      <p:tavLst>
                                        <p:tav tm="0">
                                          <p:val>
                                            <p:strVal val="#ppt_x"/>
                                          </p:val>
                                        </p:tav>
                                        <p:tav tm="100000">
                                          <p:val>
                                            <p:strVal val="#ppt_x"/>
                                          </p:val>
                                        </p:tav>
                                      </p:tavLst>
                                    </p:anim>
                                    <p:anim calcmode="lin" valueType="num">
                                      <p:cBhvr>
                                        <p:cTn id="114" dur="1000" fill="hold"/>
                                        <p:tgtEl>
                                          <p:spTgt spid="9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fade">
                                      <p:cBhvr>
                                        <p:cTn id="117" dur="1000"/>
                                        <p:tgtEl>
                                          <p:spTgt spid="100"/>
                                        </p:tgtEl>
                                      </p:cBhvr>
                                    </p:animEffect>
                                    <p:anim calcmode="lin" valueType="num">
                                      <p:cBhvr>
                                        <p:cTn id="118" dur="1000" fill="hold"/>
                                        <p:tgtEl>
                                          <p:spTgt spid="100"/>
                                        </p:tgtEl>
                                        <p:attrNameLst>
                                          <p:attrName>ppt_x</p:attrName>
                                        </p:attrNameLst>
                                      </p:cBhvr>
                                      <p:tavLst>
                                        <p:tav tm="0">
                                          <p:val>
                                            <p:strVal val="#ppt_x"/>
                                          </p:val>
                                        </p:tav>
                                        <p:tav tm="100000">
                                          <p:val>
                                            <p:strVal val="#ppt_x"/>
                                          </p:val>
                                        </p:tav>
                                      </p:tavLst>
                                    </p:anim>
                                    <p:anim calcmode="lin" valueType="num">
                                      <p:cBhvr>
                                        <p:cTn id="119" dur="1000" fill="hold"/>
                                        <p:tgtEl>
                                          <p:spTgt spid="100"/>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95"/>
                                        </p:tgtEl>
                                        <p:attrNameLst>
                                          <p:attrName>style.visibility</p:attrName>
                                        </p:attrNameLst>
                                      </p:cBhvr>
                                      <p:to>
                                        <p:strVal val="visible"/>
                                      </p:to>
                                    </p:set>
                                    <p:animEffect transition="in" filter="fade">
                                      <p:cBhvr>
                                        <p:cTn id="122" dur="1000"/>
                                        <p:tgtEl>
                                          <p:spTgt spid="95"/>
                                        </p:tgtEl>
                                      </p:cBhvr>
                                    </p:animEffect>
                                    <p:anim calcmode="lin" valueType="num">
                                      <p:cBhvr>
                                        <p:cTn id="123" dur="1000" fill="hold"/>
                                        <p:tgtEl>
                                          <p:spTgt spid="95"/>
                                        </p:tgtEl>
                                        <p:attrNameLst>
                                          <p:attrName>ppt_x</p:attrName>
                                        </p:attrNameLst>
                                      </p:cBhvr>
                                      <p:tavLst>
                                        <p:tav tm="0">
                                          <p:val>
                                            <p:strVal val="#ppt_x"/>
                                          </p:val>
                                        </p:tav>
                                        <p:tav tm="100000">
                                          <p:val>
                                            <p:strVal val="#ppt_x"/>
                                          </p:val>
                                        </p:tav>
                                      </p:tavLst>
                                    </p:anim>
                                    <p:anim calcmode="lin" valueType="num">
                                      <p:cBhvr>
                                        <p:cTn id="124" dur="1000" fill="hold"/>
                                        <p:tgtEl>
                                          <p:spTgt spid="95"/>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fade">
                                      <p:cBhvr>
                                        <p:cTn id="127" dur="1000"/>
                                        <p:tgtEl>
                                          <p:spTgt spid="103"/>
                                        </p:tgtEl>
                                      </p:cBhvr>
                                    </p:animEffect>
                                    <p:anim calcmode="lin" valueType="num">
                                      <p:cBhvr>
                                        <p:cTn id="128" dur="1000" fill="hold"/>
                                        <p:tgtEl>
                                          <p:spTgt spid="103"/>
                                        </p:tgtEl>
                                        <p:attrNameLst>
                                          <p:attrName>ppt_x</p:attrName>
                                        </p:attrNameLst>
                                      </p:cBhvr>
                                      <p:tavLst>
                                        <p:tav tm="0">
                                          <p:val>
                                            <p:strVal val="#ppt_x"/>
                                          </p:val>
                                        </p:tav>
                                        <p:tav tm="100000">
                                          <p:val>
                                            <p:strVal val="#ppt_x"/>
                                          </p:val>
                                        </p:tav>
                                      </p:tavLst>
                                    </p:anim>
                                    <p:anim calcmode="lin" valueType="num">
                                      <p:cBhvr>
                                        <p:cTn id="129" dur="1000" fill="hold"/>
                                        <p:tgtEl>
                                          <p:spTgt spid="103"/>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104"/>
                                        </p:tgtEl>
                                        <p:attrNameLst>
                                          <p:attrName>style.visibility</p:attrName>
                                        </p:attrNameLst>
                                      </p:cBhvr>
                                      <p:to>
                                        <p:strVal val="visible"/>
                                      </p:to>
                                    </p:set>
                                    <p:animEffect transition="in" filter="fade">
                                      <p:cBhvr>
                                        <p:cTn id="132" dur="1000"/>
                                        <p:tgtEl>
                                          <p:spTgt spid="104"/>
                                        </p:tgtEl>
                                      </p:cBhvr>
                                    </p:animEffect>
                                    <p:anim calcmode="lin" valueType="num">
                                      <p:cBhvr>
                                        <p:cTn id="133" dur="1000" fill="hold"/>
                                        <p:tgtEl>
                                          <p:spTgt spid="104"/>
                                        </p:tgtEl>
                                        <p:attrNameLst>
                                          <p:attrName>ppt_x</p:attrName>
                                        </p:attrNameLst>
                                      </p:cBhvr>
                                      <p:tavLst>
                                        <p:tav tm="0">
                                          <p:val>
                                            <p:strVal val="#ppt_x"/>
                                          </p:val>
                                        </p:tav>
                                        <p:tav tm="100000">
                                          <p:val>
                                            <p:strVal val="#ppt_x"/>
                                          </p:val>
                                        </p:tav>
                                      </p:tavLst>
                                    </p:anim>
                                    <p:anim calcmode="lin" valueType="num">
                                      <p:cBhvr>
                                        <p:cTn id="134" dur="1000" fill="hold"/>
                                        <p:tgtEl>
                                          <p:spTgt spid="104"/>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06"/>
                                        </p:tgtEl>
                                        <p:attrNameLst>
                                          <p:attrName>style.visibility</p:attrName>
                                        </p:attrNameLst>
                                      </p:cBhvr>
                                      <p:to>
                                        <p:strVal val="visible"/>
                                      </p:to>
                                    </p:set>
                                    <p:animEffect transition="in" filter="fade">
                                      <p:cBhvr>
                                        <p:cTn id="137" dur="1000"/>
                                        <p:tgtEl>
                                          <p:spTgt spid="106"/>
                                        </p:tgtEl>
                                      </p:cBhvr>
                                    </p:animEffect>
                                    <p:anim calcmode="lin" valueType="num">
                                      <p:cBhvr>
                                        <p:cTn id="138" dur="1000" fill="hold"/>
                                        <p:tgtEl>
                                          <p:spTgt spid="106"/>
                                        </p:tgtEl>
                                        <p:attrNameLst>
                                          <p:attrName>ppt_x</p:attrName>
                                        </p:attrNameLst>
                                      </p:cBhvr>
                                      <p:tavLst>
                                        <p:tav tm="0">
                                          <p:val>
                                            <p:strVal val="#ppt_x"/>
                                          </p:val>
                                        </p:tav>
                                        <p:tav tm="100000">
                                          <p:val>
                                            <p:strVal val="#ppt_x"/>
                                          </p:val>
                                        </p:tav>
                                      </p:tavLst>
                                    </p:anim>
                                    <p:anim calcmode="lin" valueType="num">
                                      <p:cBhvr>
                                        <p:cTn id="139" dur="1000" fill="hold"/>
                                        <p:tgtEl>
                                          <p:spTgt spid="10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07"/>
                                        </p:tgtEl>
                                        <p:attrNameLst>
                                          <p:attrName>style.visibility</p:attrName>
                                        </p:attrNameLst>
                                      </p:cBhvr>
                                      <p:to>
                                        <p:strVal val="visible"/>
                                      </p:to>
                                    </p:set>
                                    <p:animEffect transition="in" filter="fade">
                                      <p:cBhvr>
                                        <p:cTn id="142" dur="1000"/>
                                        <p:tgtEl>
                                          <p:spTgt spid="107"/>
                                        </p:tgtEl>
                                      </p:cBhvr>
                                    </p:animEffect>
                                    <p:anim calcmode="lin" valueType="num">
                                      <p:cBhvr>
                                        <p:cTn id="143" dur="1000" fill="hold"/>
                                        <p:tgtEl>
                                          <p:spTgt spid="107"/>
                                        </p:tgtEl>
                                        <p:attrNameLst>
                                          <p:attrName>ppt_x</p:attrName>
                                        </p:attrNameLst>
                                      </p:cBhvr>
                                      <p:tavLst>
                                        <p:tav tm="0">
                                          <p:val>
                                            <p:strVal val="#ppt_x"/>
                                          </p:val>
                                        </p:tav>
                                        <p:tav tm="100000">
                                          <p:val>
                                            <p:strVal val="#ppt_x"/>
                                          </p:val>
                                        </p:tav>
                                      </p:tavLst>
                                    </p:anim>
                                    <p:anim calcmode="lin" valueType="num">
                                      <p:cBhvr>
                                        <p:cTn id="144" dur="1000" fill="hold"/>
                                        <p:tgtEl>
                                          <p:spTgt spid="107"/>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08"/>
                                        </p:tgtEl>
                                        <p:attrNameLst>
                                          <p:attrName>style.visibility</p:attrName>
                                        </p:attrNameLst>
                                      </p:cBhvr>
                                      <p:to>
                                        <p:strVal val="visible"/>
                                      </p:to>
                                    </p:set>
                                    <p:animEffect transition="in" filter="fade">
                                      <p:cBhvr>
                                        <p:cTn id="147" dur="1000"/>
                                        <p:tgtEl>
                                          <p:spTgt spid="108"/>
                                        </p:tgtEl>
                                      </p:cBhvr>
                                    </p:animEffect>
                                    <p:anim calcmode="lin" valueType="num">
                                      <p:cBhvr>
                                        <p:cTn id="148" dur="1000" fill="hold"/>
                                        <p:tgtEl>
                                          <p:spTgt spid="108"/>
                                        </p:tgtEl>
                                        <p:attrNameLst>
                                          <p:attrName>ppt_x</p:attrName>
                                        </p:attrNameLst>
                                      </p:cBhvr>
                                      <p:tavLst>
                                        <p:tav tm="0">
                                          <p:val>
                                            <p:strVal val="#ppt_x"/>
                                          </p:val>
                                        </p:tav>
                                        <p:tav tm="100000">
                                          <p:val>
                                            <p:strVal val="#ppt_x"/>
                                          </p:val>
                                        </p:tav>
                                      </p:tavLst>
                                    </p:anim>
                                    <p:anim calcmode="lin" valueType="num">
                                      <p:cBhvr>
                                        <p:cTn id="149" dur="1000" fill="hold"/>
                                        <p:tgtEl>
                                          <p:spTgt spid="108"/>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109"/>
                                        </p:tgtEl>
                                        <p:attrNameLst>
                                          <p:attrName>style.visibility</p:attrName>
                                        </p:attrNameLst>
                                      </p:cBhvr>
                                      <p:to>
                                        <p:strVal val="visible"/>
                                      </p:to>
                                    </p:set>
                                    <p:animEffect transition="in" filter="fade">
                                      <p:cBhvr>
                                        <p:cTn id="152" dur="1000"/>
                                        <p:tgtEl>
                                          <p:spTgt spid="109"/>
                                        </p:tgtEl>
                                      </p:cBhvr>
                                    </p:animEffect>
                                    <p:anim calcmode="lin" valueType="num">
                                      <p:cBhvr>
                                        <p:cTn id="153" dur="1000" fill="hold"/>
                                        <p:tgtEl>
                                          <p:spTgt spid="109"/>
                                        </p:tgtEl>
                                        <p:attrNameLst>
                                          <p:attrName>ppt_x</p:attrName>
                                        </p:attrNameLst>
                                      </p:cBhvr>
                                      <p:tavLst>
                                        <p:tav tm="0">
                                          <p:val>
                                            <p:strVal val="#ppt_x"/>
                                          </p:val>
                                        </p:tav>
                                        <p:tav tm="100000">
                                          <p:val>
                                            <p:strVal val="#ppt_x"/>
                                          </p:val>
                                        </p:tav>
                                      </p:tavLst>
                                    </p:anim>
                                    <p:anim calcmode="lin" valueType="num">
                                      <p:cBhvr>
                                        <p:cTn id="154" dur="1000" fill="hold"/>
                                        <p:tgtEl>
                                          <p:spTgt spid="10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animEffect transition="in" filter="fade">
                                      <p:cBhvr>
                                        <p:cTn id="157" dur="1000"/>
                                        <p:tgtEl>
                                          <p:spTgt spid="113"/>
                                        </p:tgtEl>
                                      </p:cBhvr>
                                    </p:animEffect>
                                    <p:anim calcmode="lin" valueType="num">
                                      <p:cBhvr>
                                        <p:cTn id="158" dur="1000" fill="hold"/>
                                        <p:tgtEl>
                                          <p:spTgt spid="113"/>
                                        </p:tgtEl>
                                        <p:attrNameLst>
                                          <p:attrName>ppt_x</p:attrName>
                                        </p:attrNameLst>
                                      </p:cBhvr>
                                      <p:tavLst>
                                        <p:tav tm="0">
                                          <p:val>
                                            <p:strVal val="#ppt_x"/>
                                          </p:val>
                                        </p:tav>
                                        <p:tav tm="100000">
                                          <p:val>
                                            <p:strVal val="#ppt_x"/>
                                          </p:val>
                                        </p:tav>
                                      </p:tavLst>
                                    </p:anim>
                                    <p:anim calcmode="lin" valueType="num">
                                      <p:cBhvr>
                                        <p:cTn id="159" dur="1000" fill="hold"/>
                                        <p:tgtEl>
                                          <p:spTgt spid="113"/>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116"/>
                                        </p:tgtEl>
                                        <p:attrNameLst>
                                          <p:attrName>style.visibility</p:attrName>
                                        </p:attrNameLst>
                                      </p:cBhvr>
                                      <p:to>
                                        <p:strVal val="visible"/>
                                      </p:to>
                                    </p:set>
                                    <p:animEffect transition="in" filter="fade">
                                      <p:cBhvr>
                                        <p:cTn id="162" dur="1000"/>
                                        <p:tgtEl>
                                          <p:spTgt spid="116"/>
                                        </p:tgtEl>
                                      </p:cBhvr>
                                    </p:animEffect>
                                    <p:anim calcmode="lin" valueType="num">
                                      <p:cBhvr>
                                        <p:cTn id="163" dur="1000" fill="hold"/>
                                        <p:tgtEl>
                                          <p:spTgt spid="116"/>
                                        </p:tgtEl>
                                        <p:attrNameLst>
                                          <p:attrName>ppt_x</p:attrName>
                                        </p:attrNameLst>
                                      </p:cBhvr>
                                      <p:tavLst>
                                        <p:tav tm="0">
                                          <p:val>
                                            <p:strVal val="#ppt_x"/>
                                          </p:val>
                                        </p:tav>
                                        <p:tav tm="100000">
                                          <p:val>
                                            <p:strVal val="#ppt_x"/>
                                          </p:val>
                                        </p:tav>
                                      </p:tavLst>
                                    </p:anim>
                                    <p:anim calcmode="lin" valueType="num">
                                      <p:cBhvr>
                                        <p:cTn id="164" dur="1000" fill="hold"/>
                                        <p:tgtEl>
                                          <p:spTgt spid="116"/>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121"/>
                                        </p:tgtEl>
                                        <p:attrNameLst>
                                          <p:attrName>style.visibility</p:attrName>
                                        </p:attrNameLst>
                                      </p:cBhvr>
                                      <p:to>
                                        <p:strVal val="visible"/>
                                      </p:to>
                                    </p:set>
                                    <p:animEffect transition="in" filter="fade">
                                      <p:cBhvr>
                                        <p:cTn id="167" dur="1000"/>
                                        <p:tgtEl>
                                          <p:spTgt spid="121"/>
                                        </p:tgtEl>
                                      </p:cBhvr>
                                    </p:animEffect>
                                    <p:anim calcmode="lin" valueType="num">
                                      <p:cBhvr>
                                        <p:cTn id="168" dur="1000" fill="hold"/>
                                        <p:tgtEl>
                                          <p:spTgt spid="121"/>
                                        </p:tgtEl>
                                        <p:attrNameLst>
                                          <p:attrName>ppt_x</p:attrName>
                                        </p:attrNameLst>
                                      </p:cBhvr>
                                      <p:tavLst>
                                        <p:tav tm="0">
                                          <p:val>
                                            <p:strVal val="#ppt_x"/>
                                          </p:val>
                                        </p:tav>
                                        <p:tav tm="100000">
                                          <p:val>
                                            <p:strVal val="#ppt_x"/>
                                          </p:val>
                                        </p:tav>
                                      </p:tavLst>
                                    </p:anim>
                                    <p:anim calcmode="lin" valueType="num">
                                      <p:cBhvr>
                                        <p:cTn id="169" dur="1000" fill="hold"/>
                                        <p:tgtEl>
                                          <p:spTgt spid="121"/>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25"/>
                                        </p:tgtEl>
                                        <p:attrNameLst>
                                          <p:attrName>style.visibility</p:attrName>
                                        </p:attrNameLst>
                                      </p:cBhvr>
                                      <p:to>
                                        <p:strVal val="visible"/>
                                      </p:to>
                                    </p:set>
                                    <p:animEffect transition="in" filter="fade">
                                      <p:cBhvr>
                                        <p:cTn id="172" dur="1000"/>
                                        <p:tgtEl>
                                          <p:spTgt spid="125"/>
                                        </p:tgtEl>
                                      </p:cBhvr>
                                    </p:animEffect>
                                    <p:anim calcmode="lin" valueType="num">
                                      <p:cBhvr>
                                        <p:cTn id="173" dur="1000" fill="hold"/>
                                        <p:tgtEl>
                                          <p:spTgt spid="125"/>
                                        </p:tgtEl>
                                        <p:attrNameLst>
                                          <p:attrName>ppt_x</p:attrName>
                                        </p:attrNameLst>
                                      </p:cBhvr>
                                      <p:tavLst>
                                        <p:tav tm="0">
                                          <p:val>
                                            <p:strVal val="#ppt_x"/>
                                          </p:val>
                                        </p:tav>
                                        <p:tav tm="100000">
                                          <p:val>
                                            <p:strVal val="#ppt_x"/>
                                          </p:val>
                                        </p:tav>
                                      </p:tavLst>
                                    </p:anim>
                                    <p:anim calcmode="lin" valueType="num">
                                      <p:cBhvr>
                                        <p:cTn id="174" dur="1000" fill="hold"/>
                                        <p:tgtEl>
                                          <p:spTgt spid="125"/>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26"/>
                                        </p:tgtEl>
                                        <p:attrNameLst>
                                          <p:attrName>style.visibility</p:attrName>
                                        </p:attrNameLst>
                                      </p:cBhvr>
                                      <p:to>
                                        <p:strVal val="visible"/>
                                      </p:to>
                                    </p:set>
                                    <p:animEffect transition="in" filter="fade">
                                      <p:cBhvr>
                                        <p:cTn id="177" dur="1000"/>
                                        <p:tgtEl>
                                          <p:spTgt spid="126"/>
                                        </p:tgtEl>
                                      </p:cBhvr>
                                    </p:animEffect>
                                    <p:anim calcmode="lin" valueType="num">
                                      <p:cBhvr>
                                        <p:cTn id="178" dur="1000" fill="hold"/>
                                        <p:tgtEl>
                                          <p:spTgt spid="126"/>
                                        </p:tgtEl>
                                        <p:attrNameLst>
                                          <p:attrName>ppt_x</p:attrName>
                                        </p:attrNameLst>
                                      </p:cBhvr>
                                      <p:tavLst>
                                        <p:tav tm="0">
                                          <p:val>
                                            <p:strVal val="#ppt_x"/>
                                          </p:val>
                                        </p:tav>
                                        <p:tav tm="100000">
                                          <p:val>
                                            <p:strVal val="#ppt_x"/>
                                          </p:val>
                                        </p:tav>
                                      </p:tavLst>
                                    </p:anim>
                                    <p:anim calcmode="lin" valueType="num">
                                      <p:cBhvr>
                                        <p:cTn id="179" dur="1000" fill="hold"/>
                                        <p:tgtEl>
                                          <p:spTgt spid="126"/>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8"/>
                                        </p:tgtEl>
                                        <p:attrNameLst>
                                          <p:attrName>style.visibility</p:attrName>
                                        </p:attrNameLst>
                                      </p:cBhvr>
                                      <p:to>
                                        <p:strVal val="visible"/>
                                      </p:to>
                                    </p:set>
                                    <p:animEffect transition="in" filter="fade">
                                      <p:cBhvr>
                                        <p:cTn id="182" dur="1000"/>
                                        <p:tgtEl>
                                          <p:spTgt spid="8"/>
                                        </p:tgtEl>
                                      </p:cBhvr>
                                    </p:animEffect>
                                    <p:anim calcmode="lin" valueType="num">
                                      <p:cBhvr>
                                        <p:cTn id="183" dur="1000" fill="hold"/>
                                        <p:tgtEl>
                                          <p:spTgt spid="8"/>
                                        </p:tgtEl>
                                        <p:attrNameLst>
                                          <p:attrName>ppt_x</p:attrName>
                                        </p:attrNameLst>
                                      </p:cBhvr>
                                      <p:tavLst>
                                        <p:tav tm="0">
                                          <p:val>
                                            <p:strVal val="#ppt_x"/>
                                          </p:val>
                                        </p:tav>
                                        <p:tav tm="100000">
                                          <p:val>
                                            <p:strVal val="#ppt_x"/>
                                          </p:val>
                                        </p:tav>
                                      </p:tavLst>
                                    </p:anim>
                                    <p:anim calcmode="lin" valueType="num">
                                      <p:cBhvr>
                                        <p:cTn id="184" dur="1000" fill="hold"/>
                                        <p:tgtEl>
                                          <p:spTgt spid="8"/>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fade">
                                      <p:cBhvr>
                                        <p:cTn id="187" dur="1000"/>
                                        <p:tgtEl>
                                          <p:spTgt spid="75"/>
                                        </p:tgtEl>
                                      </p:cBhvr>
                                    </p:animEffect>
                                    <p:anim calcmode="lin" valueType="num">
                                      <p:cBhvr>
                                        <p:cTn id="188" dur="1000" fill="hold"/>
                                        <p:tgtEl>
                                          <p:spTgt spid="75"/>
                                        </p:tgtEl>
                                        <p:attrNameLst>
                                          <p:attrName>ppt_x</p:attrName>
                                        </p:attrNameLst>
                                      </p:cBhvr>
                                      <p:tavLst>
                                        <p:tav tm="0">
                                          <p:val>
                                            <p:strVal val="#ppt_x"/>
                                          </p:val>
                                        </p:tav>
                                        <p:tav tm="100000">
                                          <p:val>
                                            <p:strVal val="#ppt_x"/>
                                          </p:val>
                                        </p:tav>
                                      </p:tavLst>
                                    </p:anim>
                                    <p:anim calcmode="lin" valueType="num">
                                      <p:cBhvr>
                                        <p:cTn id="189" dur="1000" fill="hold"/>
                                        <p:tgtEl>
                                          <p:spTgt spid="7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fade">
                                      <p:cBhvr>
                                        <p:cTn id="192" dur="1000"/>
                                        <p:tgtEl>
                                          <p:spTgt spid="76"/>
                                        </p:tgtEl>
                                      </p:cBhvr>
                                    </p:animEffect>
                                    <p:anim calcmode="lin" valueType="num">
                                      <p:cBhvr>
                                        <p:cTn id="193" dur="1000" fill="hold"/>
                                        <p:tgtEl>
                                          <p:spTgt spid="76"/>
                                        </p:tgtEl>
                                        <p:attrNameLst>
                                          <p:attrName>ppt_x</p:attrName>
                                        </p:attrNameLst>
                                      </p:cBhvr>
                                      <p:tavLst>
                                        <p:tav tm="0">
                                          <p:val>
                                            <p:strVal val="#ppt_x"/>
                                          </p:val>
                                        </p:tav>
                                        <p:tav tm="100000">
                                          <p:val>
                                            <p:strVal val="#ppt_x"/>
                                          </p:val>
                                        </p:tav>
                                      </p:tavLst>
                                    </p:anim>
                                    <p:anim calcmode="lin" valueType="num">
                                      <p:cBhvr>
                                        <p:cTn id="194" dur="1000" fill="hold"/>
                                        <p:tgtEl>
                                          <p:spTgt spid="76"/>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24"/>
                                        </p:tgtEl>
                                        <p:attrNameLst>
                                          <p:attrName>style.visibility</p:attrName>
                                        </p:attrNameLst>
                                      </p:cBhvr>
                                      <p:to>
                                        <p:strVal val="visible"/>
                                      </p:to>
                                    </p:set>
                                    <p:animEffect transition="in" filter="fade">
                                      <p:cBhvr>
                                        <p:cTn id="197" dur="1000"/>
                                        <p:tgtEl>
                                          <p:spTgt spid="24"/>
                                        </p:tgtEl>
                                      </p:cBhvr>
                                    </p:animEffect>
                                    <p:anim calcmode="lin" valueType="num">
                                      <p:cBhvr>
                                        <p:cTn id="198" dur="1000" fill="hold"/>
                                        <p:tgtEl>
                                          <p:spTgt spid="24"/>
                                        </p:tgtEl>
                                        <p:attrNameLst>
                                          <p:attrName>ppt_x</p:attrName>
                                        </p:attrNameLst>
                                      </p:cBhvr>
                                      <p:tavLst>
                                        <p:tav tm="0">
                                          <p:val>
                                            <p:strVal val="#ppt_x"/>
                                          </p:val>
                                        </p:tav>
                                        <p:tav tm="100000">
                                          <p:val>
                                            <p:strVal val="#ppt_x"/>
                                          </p:val>
                                        </p:tav>
                                      </p:tavLst>
                                    </p:anim>
                                    <p:anim calcmode="lin" valueType="num">
                                      <p:cBhvr>
                                        <p:cTn id="199" dur="1000" fill="hold"/>
                                        <p:tgtEl>
                                          <p:spTgt spid="24"/>
                                        </p:tgtEl>
                                        <p:attrNameLst>
                                          <p:attrName>ppt_y</p:attrName>
                                        </p:attrNameLst>
                                      </p:cBhvr>
                                      <p:tavLst>
                                        <p:tav tm="0">
                                          <p:val>
                                            <p:strVal val="#ppt_y+.1"/>
                                          </p:val>
                                        </p:tav>
                                        <p:tav tm="100000">
                                          <p:val>
                                            <p:strVal val="#ppt_y"/>
                                          </p:val>
                                        </p:tav>
                                      </p:tavLst>
                                    </p:anim>
                                  </p:childTnLst>
                                </p:cTn>
                              </p:par>
                              <p:par>
                                <p:cTn id="200" presetID="42" presetClass="entr" presetSubtype="0" fill="hold" nodeType="withEffect">
                                  <p:stCondLst>
                                    <p:cond delay="0"/>
                                  </p:stCondLst>
                                  <p:childTnLst>
                                    <p:set>
                                      <p:cBhvr>
                                        <p:cTn id="201" dur="1" fill="hold">
                                          <p:stCondLst>
                                            <p:cond delay="0"/>
                                          </p:stCondLst>
                                        </p:cTn>
                                        <p:tgtEl>
                                          <p:spTgt spid="26"/>
                                        </p:tgtEl>
                                        <p:attrNameLst>
                                          <p:attrName>style.visibility</p:attrName>
                                        </p:attrNameLst>
                                      </p:cBhvr>
                                      <p:to>
                                        <p:strVal val="visible"/>
                                      </p:to>
                                    </p:set>
                                    <p:animEffect transition="in" filter="fade">
                                      <p:cBhvr>
                                        <p:cTn id="202" dur="1000"/>
                                        <p:tgtEl>
                                          <p:spTgt spid="26"/>
                                        </p:tgtEl>
                                      </p:cBhvr>
                                    </p:animEffect>
                                    <p:anim calcmode="lin" valueType="num">
                                      <p:cBhvr>
                                        <p:cTn id="203" dur="1000" fill="hold"/>
                                        <p:tgtEl>
                                          <p:spTgt spid="26"/>
                                        </p:tgtEl>
                                        <p:attrNameLst>
                                          <p:attrName>ppt_x</p:attrName>
                                        </p:attrNameLst>
                                      </p:cBhvr>
                                      <p:tavLst>
                                        <p:tav tm="0">
                                          <p:val>
                                            <p:strVal val="#ppt_x"/>
                                          </p:val>
                                        </p:tav>
                                        <p:tav tm="100000">
                                          <p:val>
                                            <p:strVal val="#ppt_x"/>
                                          </p:val>
                                        </p:tav>
                                      </p:tavLst>
                                    </p:anim>
                                    <p:anim calcmode="lin" valueType="num">
                                      <p:cBhvr>
                                        <p:cTn id="204" dur="1000" fill="hold"/>
                                        <p:tgtEl>
                                          <p:spTgt spid="26"/>
                                        </p:tgtEl>
                                        <p:attrNameLst>
                                          <p:attrName>ppt_y</p:attrName>
                                        </p:attrNameLst>
                                      </p:cBhvr>
                                      <p:tavLst>
                                        <p:tav tm="0">
                                          <p:val>
                                            <p:strVal val="#ppt_y+.1"/>
                                          </p:val>
                                        </p:tav>
                                        <p:tav tm="100000">
                                          <p:val>
                                            <p:strVal val="#ppt_y"/>
                                          </p:val>
                                        </p:tav>
                                      </p:tavLst>
                                    </p:anim>
                                  </p:childTnLst>
                                </p:cTn>
                              </p:par>
                              <p:par>
                                <p:cTn id="205" presetID="42" presetClass="entr" presetSubtype="0" fill="hold" nodeType="withEffect">
                                  <p:stCondLst>
                                    <p:cond delay="0"/>
                                  </p:stCondLst>
                                  <p:childTnLst>
                                    <p:set>
                                      <p:cBhvr>
                                        <p:cTn id="206" dur="1" fill="hold">
                                          <p:stCondLst>
                                            <p:cond delay="0"/>
                                          </p:stCondLst>
                                        </p:cTn>
                                        <p:tgtEl>
                                          <p:spTgt spid="82"/>
                                        </p:tgtEl>
                                        <p:attrNameLst>
                                          <p:attrName>style.visibility</p:attrName>
                                        </p:attrNameLst>
                                      </p:cBhvr>
                                      <p:to>
                                        <p:strVal val="visible"/>
                                      </p:to>
                                    </p:set>
                                    <p:animEffect transition="in" filter="fade">
                                      <p:cBhvr>
                                        <p:cTn id="207" dur="1000"/>
                                        <p:tgtEl>
                                          <p:spTgt spid="82"/>
                                        </p:tgtEl>
                                      </p:cBhvr>
                                    </p:animEffect>
                                    <p:anim calcmode="lin" valueType="num">
                                      <p:cBhvr>
                                        <p:cTn id="208" dur="1000" fill="hold"/>
                                        <p:tgtEl>
                                          <p:spTgt spid="82"/>
                                        </p:tgtEl>
                                        <p:attrNameLst>
                                          <p:attrName>ppt_x</p:attrName>
                                        </p:attrNameLst>
                                      </p:cBhvr>
                                      <p:tavLst>
                                        <p:tav tm="0">
                                          <p:val>
                                            <p:strVal val="#ppt_x"/>
                                          </p:val>
                                        </p:tav>
                                        <p:tav tm="100000">
                                          <p:val>
                                            <p:strVal val="#ppt_x"/>
                                          </p:val>
                                        </p:tav>
                                      </p:tavLst>
                                    </p:anim>
                                    <p:anim calcmode="lin" valueType="num">
                                      <p:cBhvr>
                                        <p:cTn id="209" dur="1000" fill="hold"/>
                                        <p:tgtEl>
                                          <p:spTgt spid="82"/>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0"/>
                                  </p:stCondLst>
                                  <p:childTnLst>
                                    <p:set>
                                      <p:cBhvr>
                                        <p:cTn id="211" dur="1" fill="hold">
                                          <p:stCondLst>
                                            <p:cond delay="0"/>
                                          </p:stCondLst>
                                        </p:cTn>
                                        <p:tgtEl>
                                          <p:spTgt spid="83"/>
                                        </p:tgtEl>
                                        <p:attrNameLst>
                                          <p:attrName>style.visibility</p:attrName>
                                        </p:attrNameLst>
                                      </p:cBhvr>
                                      <p:to>
                                        <p:strVal val="visible"/>
                                      </p:to>
                                    </p:set>
                                    <p:animEffect transition="in" filter="fade">
                                      <p:cBhvr>
                                        <p:cTn id="212" dur="1000"/>
                                        <p:tgtEl>
                                          <p:spTgt spid="83"/>
                                        </p:tgtEl>
                                      </p:cBhvr>
                                    </p:animEffect>
                                    <p:anim calcmode="lin" valueType="num">
                                      <p:cBhvr>
                                        <p:cTn id="213" dur="1000" fill="hold"/>
                                        <p:tgtEl>
                                          <p:spTgt spid="83"/>
                                        </p:tgtEl>
                                        <p:attrNameLst>
                                          <p:attrName>ppt_x</p:attrName>
                                        </p:attrNameLst>
                                      </p:cBhvr>
                                      <p:tavLst>
                                        <p:tav tm="0">
                                          <p:val>
                                            <p:strVal val="#ppt_x"/>
                                          </p:val>
                                        </p:tav>
                                        <p:tav tm="100000">
                                          <p:val>
                                            <p:strVal val="#ppt_x"/>
                                          </p:val>
                                        </p:tav>
                                      </p:tavLst>
                                    </p:anim>
                                    <p:anim calcmode="lin" valueType="num">
                                      <p:cBhvr>
                                        <p:cTn id="214" dur="1000" fill="hold"/>
                                        <p:tgtEl>
                                          <p:spTgt spid="83"/>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84"/>
                                        </p:tgtEl>
                                        <p:attrNameLst>
                                          <p:attrName>style.visibility</p:attrName>
                                        </p:attrNameLst>
                                      </p:cBhvr>
                                      <p:to>
                                        <p:strVal val="visible"/>
                                      </p:to>
                                    </p:set>
                                    <p:animEffect transition="in" filter="fade">
                                      <p:cBhvr>
                                        <p:cTn id="217" dur="1000"/>
                                        <p:tgtEl>
                                          <p:spTgt spid="84"/>
                                        </p:tgtEl>
                                      </p:cBhvr>
                                    </p:animEffect>
                                    <p:anim calcmode="lin" valueType="num">
                                      <p:cBhvr>
                                        <p:cTn id="218" dur="1000" fill="hold"/>
                                        <p:tgtEl>
                                          <p:spTgt spid="84"/>
                                        </p:tgtEl>
                                        <p:attrNameLst>
                                          <p:attrName>ppt_x</p:attrName>
                                        </p:attrNameLst>
                                      </p:cBhvr>
                                      <p:tavLst>
                                        <p:tav tm="0">
                                          <p:val>
                                            <p:strVal val="#ppt_x"/>
                                          </p:val>
                                        </p:tav>
                                        <p:tav tm="100000">
                                          <p:val>
                                            <p:strVal val="#ppt_x"/>
                                          </p:val>
                                        </p:tav>
                                      </p:tavLst>
                                    </p:anim>
                                    <p:anim calcmode="lin" valueType="num">
                                      <p:cBhvr>
                                        <p:cTn id="219" dur="1000" fill="hold"/>
                                        <p:tgtEl>
                                          <p:spTgt spid="84"/>
                                        </p:tgtEl>
                                        <p:attrNameLst>
                                          <p:attrName>ppt_y</p:attrName>
                                        </p:attrNameLst>
                                      </p:cBhvr>
                                      <p:tavLst>
                                        <p:tav tm="0">
                                          <p:val>
                                            <p:strVal val="#ppt_y+.1"/>
                                          </p:val>
                                        </p:tav>
                                        <p:tav tm="100000">
                                          <p:val>
                                            <p:strVal val="#ppt_y"/>
                                          </p:val>
                                        </p:tav>
                                      </p:tavLst>
                                    </p:anim>
                                  </p:childTnLst>
                                </p:cTn>
                              </p:par>
                              <p:par>
                                <p:cTn id="220" presetID="42" presetClass="entr" presetSubtype="0" fill="hold" nodeType="withEffect">
                                  <p:stCondLst>
                                    <p:cond delay="0"/>
                                  </p:stCondLst>
                                  <p:childTnLst>
                                    <p:set>
                                      <p:cBhvr>
                                        <p:cTn id="221" dur="1" fill="hold">
                                          <p:stCondLst>
                                            <p:cond delay="0"/>
                                          </p:stCondLst>
                                        </p:cTn>
                                        <p:tgtEl>
                                          <p:spTgt spid="86"/>
                                        </p:tgtEl>
                                        <p:attrNameLst>
                                          <p:attrName>style.visibility</p:attrName>
                                        </p:attrNameLst>
                                      </p:cBhvr>
                                      <p:to>
                                        <p:strVal val="visible"/>
                                      </p:to>
                                    </p:set>
                                    <p:animEffect transition="in" filter="fade">
                                      <p:cBhvr>
                                        <p:cTn id="222" dur="1000"/>
                                        <p:tgtEl>
                                          <p:spTgt spid="86"/>
                                        </p:tgtEl>
                                      </p:cBhvr>
                                    </p:animEffect>
                                    <p:anim calcmode="lin" valueType="num">
                                      <p:cBhvr>
                                        <p:cTn id="223" dur="1000" fill="hold"/>
                                        <p:tgtEl>
                                          <p:spTgt spid="86"/>
                                        </p:tgtEl>
                                        <p:attrNameLst>
                                          <p:attrName>ppt_x</p:attrName>
                                        </p:attrNameLst>
                                      </p:cBhvr>
                                      <p:tavLst>
                                        <p:tav tm="0">
                                          <p:val>
                                            <p:strVal val="#ppt_x"/>
                                          </p:val>
                                        </p:tav>
                                        <p:tav tm="100000">
                                          <p:val>
                                            <p:strVal val="#ppt_x"/>
                                          </p:val>
                                        </p:tav>
                                      </p:tavLst>
                                    </p:anim>
                                    <p:anim calcmode="lin" valueType="num">
                                      <p:cBhvr>
                                        <p:cTn id="224" dur="1000" fill="hold"/>
                                        <p:tgtEl>
                                          <p:spTgt spid="86"/>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87"/>
                                        </p:tgtEl>
                                        <p:attrNameLst>
                                          <p:attrName>style.visibility</p:attrName>
                                        </p:attrNameLst>
                                      </p:cBhvr>
                                      <p:to>
                                        <p:strVal val="visible"/>
                                      </p:to>
                                    </p:set>
                                    <p:animEffect transition="in" filter="fade">
                                      <p:cBhvr>
                                        <p:cTn id="227" dur="1000"/>
                                        <p:tgtEl>
                                          <p:spTgt spid="87"/>
                                        </p:tgtEl>
                                      </p:cBhvr>
                                    </p:animEffect>
                                    <p:anim calcmode="lin" valueType="num">
                                      <p:cBhvr>
                                        <p:cTn id="228" dur="1000" fill="hold"/>
                                        <p:tgtEl>
                                          <p:spTgt spid="87"/>
                                        </p:tgtEl>
                                        <p:attrNameLst>
                                          <p:attrName>ppt_x</p:attrName>
                                        </p:attrNameLst>
                                      </p:cBhvr>
                                      <p:tavLst>
                                        <p:tav tm="0">
                                          <p:val>
                                            <p:strVal val="#ppt_x"/>
                                          </p:val>
                                        </p:tav>
                                        <p:tav tm="100000">
                                          <p:val>
                                            <p:strVal val="#ppt_x"/>
                                          </p:val>
                                        </p:tav>
                                      </p:tavLst>
                                    </p:anim>
                                    <p:anim calcmode="lin" valueType="num">
                                      <p:cBhvr>
                                        <p:cTn id="229" dur="1000" fill="hold"/>
                                        <p:tgtEl>
                                          <p:spTgt spid="87"/>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70"/>
                                        </p:tgtEl>
                                        <p:attrNameLst>
                                          <p:attrName>style.visibility</p:attrName>
                                        </p:attrNameLst>
                                      </p:cBhvr>
                                      <p:to>
                                        <p:strVal val="visible"/>
                                      </p:to>
                                    </p:set>
                                    <p:animEffect transition="in" filter="fade">
                                      <p:cBhvr>
                                        <p:cTn id="232" dur="1000"/>
                                        <p:tgtEl>
                                          <p:spTgt spid="70"/>
                                        </p:tgtEl>
                                      </p:cBhvr>
                                    </p:animEffect>
                                    <p:anim calcmode="lin" valueType="num">
                                      <p:cBhvr>
                                        <p:cTn id="233" dur="1000" fill="hold"/>
                                        <p:tgtEl>
                                          <p:spTgt spid="70"/>
                                        </p:tgtEl>
                                        <p:attrNameLst>
                                          <p:attrName>ppt_x</p:attrName>
                                        </p:attrNameLst>
                                      </p:cBhvr>
                                      <p:tavLst>
                                        <p:tav tm="0">
                                          <p:val>
                                            <p:strVal val="#ppt_x"/>
                                          </p:val>
                                        </p:tav>
                                        <p:tav tm="100000">
                                          <p:val>
                                            <p:strVal val="#ppt_x"/>
                                          </p:val>
                                        </p:tav>
                                      </p:tavLst>
                                    </p:anim>
                                    <p:anim calcmode="lin" valueType="num">
                                      <p:cBhvr>
                                        <p:cTn id="234" dur="1000" fill="hold"/>
                                        <p:tgtEl>
                                          <p:spTgt spid="70"/>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71"/>
                                        </p:tgtEl>
                                        <p:attrNameLst>
                                          <p:attrName>style.visibility</p:attrName>
                                        </p:attrNameLst>
                                      </p:cBhvr>
                                      <p:to>
                                        <p:strVal val="visible"/>
                                      </p:to>
                                    </p:set>
                                    <p:animEffect transition="in" filter="fade">
                                      <p:cBhvr>
                                        <p:cTn id="237" dur="1000"/>
                                        <p:tgtEl>
                                          <p:spTgt spid="71"/>
                                        </p:tgtEl>
                                      </p:cBhvr>
                                    </p:animEffect>
                                    <p:anim calcmode="lin" valueType="num">
                                      <p:cBhvr>
                                        <p:cTn id="238" dur="1000" fill="hold"/>
                                        <p:tgtEl>
                                          <p:spTgt spid="71"/>
                                        </p:tgtEl>
                                        <p:attrNameLst>
                                          <p:attrName>ppt_x</p:attrName>
                                        </p:attrNameLst>
                                      </p:cBhvr>
                                      <p:tavLst>
                                        <p:tav tm="0">
                                          <p:val>
                                            <p:strVal val="#ppt_x"/>
                                          </p:val>
                                        </p:tav>
                                        <p:tav tm="100000">
                                          <p:val>
                                            <p:strVal val="#ppt_x"/>
                                          </p:val>
                                        </p:tav>
                                      </p:tavLst>
                                    </p:anim>
                                    <p:anim calcmode="lin" valueType="num">
                                      <p:cBhvr>
                                        <p:cTn id="239" dur="1000" fill="hold"/>
                                        <p:tgtEl>
                                          <p:spTgt spid="71"/>
                                        </p:tgtEl>
                                        <p:attrNameLst>
                                          <p:attrName>ppt_y</p:attrName>
                                        </p:attrNameLst>
                                      </p:cBhvr>
                                      <p:tavLst>
                                        <p:tav tm="0">
                                          <p:val>
                                            <p:strVal val="#ppt_y+.1"/>
                                          </p:val>
                                        </p:tav>
                                        <p:tav tm="100000">
                                          <p:val>
                                            <p:strVal val="#ppt_y"/>
                                          </p:val>
                                        </p:tav>
                                      </p:tavLst>
                                    </p:anim>
                                  </p:childTnLst>
                                </p:cTn>
                              </p:par>
                              <p:par>
                                <p:cTn id="240" presetID="42" presetClass="entr" presetSubtype="0" fill="hold" nodeType="withEffect">
                                  <p:stCondLst>
                                    <p:cond delay="0"/>
                                  </p:stCondLst>
                                  <p:childTnLst>
                                    <p:set>
                                      <p:cBhvr>
                                        <p:cTn id="241" dur="1" fill="hold">
                                          <p:stCondLst>
                                            <p:cond delay="0"/>
                                          </p:stCondLst>
                                        </p:cTn>
                                        <p:tgtEl>
                                          <p:spTgt spid="73"/>
                                        </p:tgtEl>
                                        <p:attrNameLst>
                                          <p:attrName>style.visibility</p:attrName>
                                        </p:attrNameLst>
                                      </p:cBhvr>
                                      <p:to>
                                        <p:strVal val="visible"/>
                                      </p:to>
                                    </p:set>
                                    <p:animEffect transition="in" filter="fade">
                                      <p:cBhvr>
                                        <p:cTn id="242" dur="1000"/>
                                        <p:tgtEl>
                                          <p:spTgt spid="73"/>
                                        </p:tgtEl>
                                      </p:cBhvr>
                                    </p:animEffect>
                                    <p:anim calcmode="lin" valueType="num">
                                      <p:cBhvr>
                                        <p:cTn id="243" dur="1000" fill="hold"/>
                                        <p:tgtEl>
                                          <p:spTgt spid="73"/>
                                        </p:tgtEl>
                                        <p:attrNameLst>
                                          <p:attrName>ppt_x</p:attrName>
                                        </p:attrNameLst>
                                      </p:cBhvr>
                                      <p:tavLst>
                                        <p:tav tm="0">
                                          <p:val>
                                            <p:strVal val="#ppt_x"/>
                                          </p:val>
                                        </p:tav>
                                        <p:tav tm="100000">
                                          <p:val>
                                            <p:strVal val="#ppt_x"/>
                                          </p:val>
                                        </p:tav>
                                      </p:tavLst>
                                    </p:anim>
                                    <p:anim calcmode="lin" valueType="num">
                                      <p:cBhvr>
                                        <p:cTn id="24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42" presetClass="entr" presetSubtype="0" fill="hold" grpId="0" nodeType="clickEffect">
                                  <p:stCondLst>
                                    <p:cond delay="0"/>
                                  </p:stCondLst>
                                  <p:childTnLst>
                                    <p:set>
                                      <p:cBhvr>
                                        <p:cTn id="248" dur="1" fill="hold">
                                          <p:stCondLst>
                                            <p:cond delay="0"/>
                                          </p:stCondLst>
                                        </p:cTn>
                                        <p:tgtEl>
                                          <p:spTgt spid="72"/>
                                        </p:tgtEl>
                                        <p:attrNameLst>
                                          <p:attrName>style.visibility</p:attrName>
                                        </p:attrNameLst>
                                      </p:cBhvr>
                                      <p:to>
                                        <p:strVal val="visible"/>
                                      </p:to>
                                    </p:set>
                                    <p:animEffect transition="in" filter="fade">
                                      <p:cBhvr>
                                        <p:cTn id="249" dur="1000"/>
                                        <p:tgtEl>
                                          <p:spTgt spid="72"/>
                                        </p:tgtEl>
                                      </p:cBhvr>
                                    </p:animEffect>
                                    <p:anim calcmode="lin" valueType="num">
                                      <p:cBhvr>
                                        <p:cTn id="250" dur="1000" fill="hold"/>
                                        <p:tgtEl>
                                          <p:spTgt spid="72"/>
                                        </p:tgtEl>
                                        <p:attrNameLst>
                                          <p:attrName>ppt_x</p:attrName>
                                        </p:attrNameLst>
                                      </p:cBhvr>
                                      <p:tavLst>
                                        <p:tav tm="0">
                                          <p:val>
                                            <p:strVal val="#ppt_x"/>
                                          </p:val>
                                        </p:tav>
                                        <p:tav tm="100000">
                                          <p:val>
                                            <p:strVal val="#ppt_x"/>
                                          </p:val>
                                        </p:tav>
                                      </p:tavLst>
                                    </p:anim>
                                    <p:anim calcmode="lin" valueType="num">
                                      <p:cBhvr>
                                        <p:cTn id="251" dur="1000" fill="hold"/>
                                        <p:tgtEl>
                                          <p:spTgt spid="72"/>
                                        </p:tgtEl>
                                        <p:attrNameLst>
                                          <p:attrName>ppt_y</p:attrName>
                                        </p:attrNameLst>
                                      </p:cBhvr>
                                      <p:tavLst>
                                        <p:tav tm="0">
                                          <p:val>
                                            <p:strVal val="#ppt_y+.1"/>
                                          </p:val>
                                        </p:tav>
                                        <p:tav tm="100000">
                                          <p:val>
                                            <p:strVal val="#ppt_y"/>
                                          </p:val>
                                        </p:tav>
                                      </p:tavLst>
                                    </p:anim>
                                  </p:childTnLst>
                                </p:cTn>
                              </p:par>
                              <p:par>
                                <p:cTn id="252" presetID="42" presetClass="entr" presetSubtype="0" fill="hold" nodeType="withEffect">
                                  <p:stCondLst>
                                    <p:cond delay="0"/>
                                  </p:stCondLst>
                                  <p:childTnLst>
                                    <p:set>
                                      <p:cBhvr>
                                        <p:cTn id="253" dur="1" fill="hold">
                                          <p:stCondLst>
                                            <p:cond delay="0"/>
                                          </p:stCondLst>
                                        </p:cTn>
                                        <p:tgtEl>
                                          <p:spTgt spid="77"/>
                                        </p:tgtEl>
                                        <p:attrNameLst>
                                          <p:attrName>style.visibility</p:attrName>
                                        </p:attrNameLst>
                                      </p:cBhvr>
                                      <p:to>
                                        <p:strVal val="visible"/>
                                      </p:to>
                                    </p:set>
                                    <p:animEffect transition="in" filter="fade">
                                      <p:cBhvr>
                                        <p:cTn id="254" dur="1000"/>
                                        <p:tgtEl>
                                          <p:spTgt spid="77"/>
                                        </p:tgtEl>
                                      </p:cBhvr>
                                    </p:animEffect>
                                    <p:anim calcmode="lin" valueType="num">
                                      <p:cBhvr>
                                        <p:cTn id="255" dur="1000" fill="hold"/>
                                        <p:tgtEl>
                                          <p:spTgt spid="77"/>
                                        </p:tgtEl>
                                        <p:attrNameLst>
                                          <p:attrName>ppt_x</p:attrName>
                                        </p:attrNameLst>
                                      </p:cBhvr>
                                      <p:tavLst>
                                        <p:tav tm="0">
                                          <p:val>
                                            <p:strVal val="#ppt_x"/>
                                          </p:val>
                                        </p:tav>
                                        <p:tav tm="100000">
                                          <p:val>
                                            <p:strVal val="#ppt_x"/>
                                          </p:val>
                                        </p:tav>
                                      </p:tavLst>
                                    </p:anim>
                                    <p:anim calcmode="lin" valueType="num">
                                      <p:cBhvr>
                                        <p:cTn id="256"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6" grpId="0" animBg="1"/>
      <p:bldP spid="122" grpId="0"/>
      <p:bldP spid="29" grpId="0" animBg="1"/>
      <p:bldP spid="30" grpId="0"/>
      <p:bldP spid="38" grpId="0" animBg="1"/>
      <p:bldP spid="39" grpId="0"/>
      <p:bldP spid="47" grpId="0" animBg="1"/>
      <p:bldP spid="50" grpId="0" animBg="1"/>
      <p:bldP spid="54" grpId="0"/>
      <p:bldP spid="55" grpId="0" animBg="1"/>
      <p:bldP spid="67" grpId="0"/>
      <p:bldP spid="74" grpId="0" animBg="1"/>
      <p:bldP spid="78" grpId="0" animBg="1"/>
      <p:bldP spid="80" grpId="0" animBg="1"/>
      <p:bldP spid="81" grpId="0" animBg="1"/>
      <p:bldP spid="92" grpId="0"/>
      <p:bldP spid="99" grpId="0"/>
      <p:bldP spid="100" grpId="0"/>
      <p:bldP spid="106" grpId="0" animBg="1"/>
      <p:bldP spid="107" grpId="0"/>
      <p:bldP spid="108" grpId="0" animBg="1"/>
      <p:bldP spid="113" grpId="0"/>
      <p:bldP spid="125" grpId="0"/>
      <p:bldP spid="126" grpId="0"/>
      <p:bldP spid="24" grpId="0" animBg="1"/>
      <p:bldP spid="84" grpId="0"/>
      <p:bldP spid="87" grpId="0" animBg="1"/>
      <p:bldP spid="70" grpId="0" animBg="1"/>
      <p:bldP spid="71" grpId="0" animBg="1"/>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497578" y="8393"/>
            <a:ext cx="698763" cy="29408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6" name="Прямоугольник 5"/>
          <p:cNvSpPr/>
          <p:nvPr/>
        </p:nvSpPr>
        <p:spPr>
          <a:xfrm>
            <a:off x="11506355" y="8391"/>
            <a:ext cx="391864" cy="279140"/>
          </a:xfrm>
          <a:prstGeom prst="rect">
            <a:avLst/>
          </a:prstGeom>
        </p:spPr>
        <p:txBody>
          <a:bodyPr wrap="square" lIns="82892" tIns="41446" rIns="82892" bIns="41446">
            <a:spAutoFit/>
          </a:bodyPr>
          <a:lstStyle/>
          <a:p>
            <a:r>
              <a:rPr lang="ru-RU" sz="1270" b="1" dirty="0">
                <a:solidFill>
                  <a:schemeClr val="bg1"/>
                </a:solidFill>
              </a:rPr>
              <a:t>2</a:t>
            </a:r>
          </a:p>
        </p:txBody>
      </p:sp>
      <p:sp>
        <p:nvSpPr>
          <p:cNvPr id="96" name="Прямоугольник 95"/>
          <p:cNvSpPr/>
          <p:nvPr/>
        </p:nvSpPr>
        <p:spPr>
          <a:xfrm>
            <a:off x="-3369" y="1092"/>
            <a:ext cx="6099369" cy="783728"/>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97" name="Прямоугольник 96"/>
          <p:cNvSpPr/>
          <p:nvPr/>
        </p:nvSpPr>
        <p:spPr>
          <a:xfrm>
            <a:off x="59567" y="66403"/>
            <a:ext cx="5879873" cy="653106"/>
          </a:xfrm>
          <a:prstGeom prst="rect">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dirty="0"/>
          </a:p>
        </p:txBody>
      </p:sp>
      <p:sp>
        <p:nvSpPr>
          <p:cNvPr id="59" name="Прямоугольник 58"/>
          <p:cNvSpPr/>
          <p:nvPr/>
        </p:nvSpPr>
        <p:spPr>
          <a:xfrm>
            <a:off x="143674" y="133295"/>
            <a:ext cx="5621749" cy="334989"/>
          </a:xfrm>
          <a:prstGeom prst="rect">
            <a:avLst/>
          </a:prstGeom>
        </p:spPr>
        <p:txBody>
          <a:bodyPr wrap="square" lIns="82892" tIns="41446" rIns="82892" bIns="41446">
            <a:spAutoFit/>
          </a:bodyPr>
          <a:lstStyle/>
          <a:p>
            <a:pPr marL="0" lvl="1"/>
            <a:r>
              <a:rPr lang="ru-RU" sz="1633" b="1" dirty="0">
                <a:solidFill>
                  <a:schemeClr val="bg1"/>
                </a:solidFill>
                <a:latin typeface="Times New Roman" pitchFamily="18" charset="0"/>
                <a:cs typeface="Times New Roman" pitchFamily="18" charset="0"/>
              </a:rPr>
              <a:t>Квалифицированные работники в РФ: проект НСК</a:t>
            </a:r>
          </a:p>
        </p:txBody>
      </p:sp>
      <p:sp>
        <p:nvSpPr>
          <p:cNvPr id="9" name="Овал 8">
            <a:extLst>
              <a:ext uri="{FF2B5EF4-FFF2-40B4-BE49-F238E27FC236}">
                <a16:creationId xmlns:a16="http://schemas.microsoft.com/office/drawing/2014/main" xmlns="" id="{6A517DB1-3356-4F04-AD7D-C58A8861C053}"/>
              </a:ext>
            </a:extLst>
          </p:cNvPr>
          <p:cNvSpPr/>
          <p:nvPr/>
        </p:nvSpPr>
        <p:spPr>
          <a:xfrm>
            <a:off x="6837270" y="1479526"/>
            <a:ext cx="3940526" cy="3872650"/>
          </a:xfrm>
          <a:prstGeom prst="ellipse">
            <a:avLst/>
          </a:prstGeom>
          <a:solidFill>
            <a:srgbClr val="FFC00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1" name="Овал 10">
            <a:extLst>
              <a:ext uri="{FF2B5EF4-FFF2-40B4-BE49-F238E27FC236}">
                <a16:creationId xmlns:a16="http://schemas.microsoft.com/office/drawing/2014/main" xmlns="" id="{DBF52AE5-3C81-4E73-AEC3-DC8A1B5D2392}"/>
              </a:ext>
            </a:extLst>
          </p:cNvPr>
          <p:cNvSpPr/>
          <p:nvPr/>
        </p:nvSpPr>
        <p:spPr>
          <a:xfrm>
            <a:off x="3227075" y="2429740"/>
            <a:ext cx="3827426" cy="1814222"/>
          </a:xfrm>
          <a:prstGeom prst="ellipse">
            <a:avLst/>
          </a:prstGeom>
          <a:solidFill>
            <a:schemeClr val="bg2">
              <a:lumMod val="50000"/>
              <a:alpha val="1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2" name="TextBox 11">
            <a:extLst>
              <a:ext uri="{FF2B5EF4-FFF2-40B4-BE49-F238E27FC236}">
                <a16:creationId xmlns:a16="http://schemas.microsoft.com/office/drawing/2014/main" xmlns="" id="{1710BD6D-733D-4089-BD5C-2D7991E58F65}"/>
              </a:ext>
            </a:extLst>
          </p:cNvPr>
          <p:cNvSpPr txBox="1"/>
          <p:nvPr/>
        </p:nvSpPr>
        <p:spPr>
          <a:xfrm>
            <a:off x="10109729" y="3274562"/>
            <a:ext cx="248786" cy="259751"/>
          </a:xfrm>
          <a:prstGeom prst="rect">
            <a:avLst/>
          </a:prstGeom>
          <a:noFill/>
        </p:spPr>
        <p:txBody>
          <a:bodyPr wrap="none" rtlCol="0">
            <a:spAutoFit/>
          </a:bodyPr>
          <a:lstStyle/>
          <a:p>
            <a:r>
              <a:rPr lang="ru-RU" sz="1088" dirty="0"/>
              <a:t>  </a:t>
            </a:r>
          </a:p>
        </p:txBody>
      </p:sp>
      <p:grpSp>
        <p:nvGrpSpPr>
          <p:cNvPr id="13" name="Группа 21">
            <a:extLst>
              <a:ext uri="{FF2B5EF4-FFF2-40B4-BE49-F238E27FC236}">
                <a16:creationId xmlns:a16="http://schemas.microsoft.com/office/drawing/2014/main" xmlns="" id="{60DC8DDD-7FD8-4407-A9E3-407E1D76756D}"/>
              </a:ext>
            </a:extLst>
          </p:cNvPr>
          <p:cNvGrpSpPr/>
          <p:nvPr/>
        </p:nvGrpSpPr>
        <p:grpSpPr>
          <a:xfrm>
            <a:off x="7537762" y="2008582"/>
            <a:ext cx="2529729" cy="2850920"/>
            <a:chOff x="1643042" y="2071678"/>
            <a:chExt cx="1214446" cy="1857388"/>
          </a:xfrm>
        </p:grpSpPr>
        <p:sp>
          <p:nvSpPr>
            <p:cNvPr id="14" name="Прямоугольник 13">
              <a:extLst>
                <a:ext uri="{FF2B5EF4-FFF2-40B4-BE49-F238E27FC236}">
                  <a16:creationId xmlns:a16="http://schemas.microsoft.com/office/drawing/2014/main" xmlns="" id="{DD2EA44C-AC21-47E0-B191-C25D8BB75EA8}"/>
                </a:ext>
              </a:extLst>
            </p:cNvPr>
            <p:cNvSpPr/>
            <p:nvPr/>
          </p:nvSpPr>
          <p:spPr>
            <a:xfrm>
              <a:off x="1643042" y="2071678"/>
              <a:ext cx="1214446" cy="18573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cxnSp>
          <p:nvCxnSpPr>
            <p:cNvPr id="15" name="Прямая соединительная линия 14">
              <a:extLst>
                <a:ext uri="{FF2B5EF4-FFF2-40B4-BE49-F238E27FC236}">
                  <a16:creationId xmlns:a16="http://schemas.microsoft.com/office/drawing/2014/main" xmlns="" id="{43C81674-CE71-4EFB-B651-4105CB8AD1CC}"/>
                </a:ext>
              </a:extLst>
            </p:cNvPr>
            <p:cNvCxnSpPr/>
            <p:nvPr/>
          </p:nvCxnSpPr>
          <p:spPr>
            <a:xfrm>
              <a:off x="1714480" y="235743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165BCD23-4791-41D5-AC05-F9D58AA37C2F}"/>
                </a:ext>
              </a:extLst>
            </p:cNvPr>
            <p:cNvCxnSpPr/>
            <p:nvPr/>
          </p:nvCxnSpPr>
          <p:spPr>
            <a:xfrm>
              <a:off x="1714480" y="258365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AC54629-27D0-4B22-99EB-24D0D132A67F}"/>
                </a:ext>
              </a:extLst>
            </p:cNvPr>
            <p:cNvCxnSpPr/>
            <p:nvPr/>
          </p:nvCxnSpPr>
          <p:spPr>
            <a:xfrm>
              <a:off x="1714480" y="280987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4AC98AB-2268-4C5F-ABF4-7003EEF56F90}"/>
                </a:ext>
              </a:extLst>
            </p:cNvPr>
            <p:cNvCxnSpPr/>
            <p:nvPr/>
          </p:nvCxnSpPr>
          <p:spPr>
            <a:xfrm>
              <a:off x="1714480" y="303609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8860B1FD-636D-42D7-999C-910C779DF19B}"/>
                </a:ext>
              </a:extLst>
            </p:cNvPr>
            <p:cNvCxnSpPr/>
            <p:nvPr/>
          </p:nvCxnSpPr>
          <p:spPr>
            <a:xfrm>
              <a:off x="1714480" y="326231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7DB6C321-C402-4F97-A8EB-05C41C216000}"/>
                </a:ext>
              </a:extLst>
            </p:cNvPr>
            <p:cNvCxnSpPr/>
            <p:nvPr/>
          </p:nvCxnSpPr>
          <p:spPr>
            <a:xfrm>
              <a:off x="1714480" y="348853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377F29A8-419B-4ABA-BCCB-F9CA20B226BA}"/>
                </a:ext>
              </a:extLst>
            </p:cNvPr>
            <p:cNvCxnSpPr/>
            <p:nvPr/>
          </p:nvCxnSpPr>
          <p:spPr>
            <a:xfrm>
              <a:off x="1714480" y="3714752"/>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E845A213-3CEA-4173-9A6B-765C02BB2E1F}"/>
                </a:ext>
              </a:extLst>
            </p:cNvPr>
            <p:cNvCxnSpPr/>
            <p:nvPr/>
          </p:nvCxnSpPr>
          <p:spPr>
            <a:xfrm rot="5400000">
              <a:off x="1142976" y="3000372"/>
              <a:ext cx="15716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E9A9EC71-4090-4C9A-BC95-BEA30726B106}"/>
                </a:ext>
              </a:extLst>
            </p:cNvPr>
            <p:cNvCxnSpPr/>
            <p:nvPr/>
          </p:nvCxnSpPr>
          <p:spPr>
            <a:xfrm rot="5400000">
              <a:off x="1357290" y="3000372"/>
              <a:ext cx="15716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E37BF784-4EB4-498D-86AF-021CD303DA35}"/>
                </a:ext>
              </a:extLst>
            </p:cNvPr>
            <p:cNvCxnSpPr/>
            <p:nvPr/>
          </p:nvCxnSpPr>
          <p:spPr>
            <a:xfrm rot="5400000">
              <a:off x="1571604" y="3000372"/>
              <a:ext cx="15716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AB493E5C-D5F9-4426-8CDE-B0D505141B3E}"/>
                </a:ext>
              </a:extLst>
            </p:cNvPr>
            <p:cNvCxnSpPr/>
            <p:nvPr/>
          </p:nvCxnSpPr>
          <p:spPr>
            <a:xfrm rot="5400000">
              <a:off x="1785918" y="3000372"/>
              <a:ext cx="157163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Овал 27">
            <a:extLst>
              <a:ext uri="{FF2B5EF4-FFF2-40B4-BE49-F238E27FC236}">
                <a16:creationId xmlns:a16="http://schemas.microsoft.com/office/drawing/2014/main" xmlns="" id="{40720047-A4E8-4C00-8123-3EAE146D6C40}"/>
              </a:ext>
            </a:extLst>
          </p:cNvPr>
          <p:cNvSpPr/>
          <p:nvPr/>
        </p:nvSpPr>
        <p:spPr>
          <a:xfrm>
            <a:off x="761814" y="1943788"/>
            <a:ext cx="2656540" cy="2786127"/>
          </a:xfrm>
          <a:prstGeom prst="ellipse">
            <a:avLst/>
          </a:prstGeom>
          <a:solidFill>
            <a:srgbClr val="00B05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29" name="TextBox 28">
            <a:extLst>
              <a:ext uri="{FF2B5EF4-FFF2-40B4-BE49-F238E27FC236}">
                <a16:creationId xmlns:a16="http://schemas.microsoft.com/office/drawing/2014/main" xmlns="" id="{C34E25B8-0E5F-4494-AF88-17F4FA153A35}"/>
              </a:ext>
            </a:extLst>
          </p:cNvPr>
          <p:cNvSpPr txBox="1"/>
          <p:nvPr/>
        </p:nvSpPr>
        <p:spPr>
          <a:xfrm>
            <a:off x="933271" y="4774733"/>
            <a:ext cx="2185809" cy="483209"/>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Сфера профессионального образования</a:t>
            </a:r>
          </a:p>
        </p:txBody>
      </p:sp>
      <p:sp>
        <p:nvSpPr>
          <p:cNvPr id="30" name="Блок-схема: процесс 29">
            <a:extLst>
              <a:ext uri="{FF2B5EF4-FFF2-40B4-BE49-F238E27FC236}">
                <a16:creationId xmlns:a16="http://schemas.microsoft.com/office/drawing/2014/main" xmlns="" id="{7D128A3A-654C-42BC-A0B7-78700D0CE70E}"/>
              </a:ext>
            </a:extLst>
          </p:cNvPr>
          <p:cNvSpPr/>
          <p:nvPr/>
        </p:nvSpPr>
        <p:spPr>
          <a:xfrm>
            <a:off x="1111241" y="2881771"/>
            <a:ext cx="1958992" cy="1171526"/>
          </a:xfrm>
          <a:prstGeom prst="flowChartProcess">
            <a:avLst/>
          </a:prstGeom>
          <a:solidFill>
            <a:srgbClr val="FFC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31" name="TextBox 30">
            <a:extLst>
              <a:ext uri="{FF2B5EF4-FFF2-40B4-BE49-F238E27FC236}">
                <a16:creationId xmlns:a16="http://schemas.microsoft.com/office/drawing/2014/main" xmlns="" id="{B36341C7-9960-42F2-AC56-EE453F5AA099}"/>
              </a:ext>
            </a:extLst>
          </p:cNvPr>
          <p:cNvSpPr txBox="1"/>
          <p:nvPr/>
        </p:nvSpPr>
        <p:spPr>
          <a:xfrm>
            <a:off x="1213427" y="2881771"/>
            <a:ext cx="1821577" cy="523220"/>
          </a:xfrm>
          <a:prstGeom prst="rect">
            <a:avLst/>
          </a:prstGeom>
          <a:noFill/>
        </p:spPr>
        <p:txBody>
          <a:bodyPr wrap="square" rtlCol="0">
            <a:spAutoFit/>
          </a:bodyPr>
          <a:lstStyle/>
          <a:p>
            <a:pPr algn="ctr"/>
            <a:r>
              <a:rPr lang="ru-RU" sz="1400" b="1" dirty="0">
                <a:latin typeface="Times New Roman" pitchFamily="18" charset="0"/>
                <a:cs typeface="Times New Roman" pitchFamily="18" charset="0"/>
              </a:rPr>
              <a:t>Образовательная программа</a:t>
            </a:r>
          </a:p>
        </p:txBody>
      </p:sp>
      <p:pic>
        <p:nvPicPr>
          <p:cNvPr id="32" name="Picture 2" descr="C:\Program Files\Microsoft Office\MEDIA\CAGCAT10\j0291984.wmf">
            <a:extLst>
              <a:ext uri="{FF2B5EF4-FFF2-40B4-BE49-F238E27FC236}">
                <a16:creationId xmlns:a16="http://schemas.microsoft.com/office/drawing/2014/main" xmlns="" id="{72B1B085-2E8F-4134-B782-36AFA0DAE3FE}"/>
              </a:ext>
            </a:extLst>
          </p:cNvPr>
          <p:cNvPicPr>
            <a:picLocks noChangeAspect="1" noChangeArrowheads="1"/>
          </p:cNvPicPr>
          <p:nvPr/>
        </p:nvPicPr>
        <p:blipFill>
          <a:blip r:embed="rId2" cstate="print"/>
          <a:srcRect/>
          <a:stretch>
            <a:fillRect/>
          </a:stretch>
        </p:blipFill>
        <p:spPr bwMode="auto">
          <a:xfrm>
            <a:off x="3604980" y="2961951"/>
            <a:ext cx="456427" cy="483209"/>
          </a:xfrm>
          <a:prstGeom prst="rect">
            <a:avLst/>
          </a:prstGeom>
          <a:noFill/>
        </p:spPr>
      </p:pic>
      <p:sp>
        <p:nvSpPr>
          <p:cNvPr id="33" name="Дуга 32">
            <a:extLst>
              <a:ext uri="{FF2B5EF4-FFF2-40B4-BE49-F238E27FC236}">
                <a16:creationId xmlns:a16="http://schemas.microsoft.com/office/drawing/2014/main" xmlns="" id="{A2181749-30A0-4192-9508-E94C9420898C}"/>
              </a:ext>
            </a:extLst>
          </p:cNvPr>
          <p:cNvSpPr/>
          <p:nvPr/>
        </p:nvSpPr>
        <p:spPr>
          <a:xfrm rot="15151295">
            <a:off x="2865725" y="2882833"/>
            <a:ext cx="974717" cy="1944663"/>
          </a:xfrm>
          <a:prstGeom prst="arc">
            <a:avLst>
              <a:gd name="adj1" fmla="val 13351929"/>
              <a:gd name="adj2" fmla="val 2335323"/>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34" name="Дуга 33">
            <a:extLst>
              <a:ext uri="{FF2B5EF4-FFF2-40B4-BE49-F238E27FC236}">
                <a16:creationId xmlns:a16="http://schemas.microsoft.com/office/drawing/2014/main" xmlns="" id="{5DA18461-CAD3-4131-86D3-C648E9D519B5}"/>
              </a:ext>
            </a:extLst>
          </p:cNvPr>
          <p:cNvSpPr/>
          <p:nvPr/>
        </p:nvSpPr>
        <p:spPr>
          <a:xfrm rot="300277">
            <a:off x="5119400" y="3362029"/>
            <a:ext cx="3313934" cy="1133571"/>
          </a:xfrm>
          <a:prstGeom prst="arc">
            <a:avLst>
              <a:gd name="adj1" fmla="val 15179540"/>
              <a:gd name="adj2" fmla="val 20658264"/>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35" name="TextBox 34">
            <a:extLst>
              <a:ext uri="{FF2B5EF4-FFF2-40B4-BE49-F238E27FC236}">
                <a16:creationId xmlns:a16="http://schemas.microsoft.com/office/drawing/2014/main" xmlns="" id="{A721071B-4156-4881-AD39-6081407B2717}"/>
              </a:ext>
            </a:extLst>
          </p:cNvPr>
          <p:cNvSpPr txBox="1"/>
          <p:nvPr/>
        </p:nvSpPr>
        <p:spPr>
          <a:xfrm>
            <a:off x="7852763" y="5462822"/>
            <a:ext cx="1954478" cy="287771"/>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Строительная отрасль</a:t>
            </a:r>
          </a:p>
        </p:txBody>
      </p:sp>
      <p:grpSp>
        <p:nvGrpSpPr>
          <p:cNvPr id="37" name="Группа 36">
            <a:extLst>
              <a:ext uri="{FF2B5EF4-FFF2-40B4-BE49-F238E27FC236}">
                <a16:creationId xmlns:a16="http://schemas.microsoft.com/office/drawing/2014/main" xmlns="" id="{82F40AF2-64BA-4018-88A7-534FD6131632}"/>
              </a:ext>
            </a:extLst>
          </p:cNvPr>
          <p:cNvGrpSpPr/>
          <p:nvPr/>
        </p:nvGrpSpPr>
        <p:grpSpPr>
          <a:xfrm>
            <a:off x="3046992" y="4174509"/>
            <a:ext cx="521700" cy="573869"/>
            <a:chOff x="3214678" y="5357826"/>
            <a:chExt cx="714380" cy="785818"/>
          </a:xfrm>
        </p:grpSpPr>
        <p:pic>
          <p:nvPicPr>
            <p:cNvPr id="38" name="Picture 2" descr="C:\Program Files\Microsoft Office\MEDIA\CAGCAT10\j0291984.wmf">
              <a:extLst>
                <a:ext uri="{FF2B5EF4-FFF2-40B4-BE49-F238E27FC236}">
                  <a16:creationId xmlns:a16="http://schemas.microsoft.com/office/drawing/2014/main" xmlns="" id="{40338946-359E-4C7A-9F37-04C1E6847D86}"/>
                </a:ext>
              </a:extLst>
            </p:cNvPr>
            <p:cNvPicPr>
              <a:picLocks noChangeAspect="1" noChangeArrowheads="1"/>
            </p:cNvPicPr>
            <p:nvPr/>
          </p:nvPicPr>
          <p:blipFill>
            <a:blip r:embed="rId2" cstate="print"/>
            <a:srcRect/>
            <a:stretch>
              <a:fillRect/>
            </a:stretch>
          </p:blipFill>
          <p:spPr bwMode="auto">
            <a:xfrm>
              <a:off x="3214678" y="5429264"/>
              <a:ext cx="674787" cy="714380"/>
            </a:xfrm>
            <a:prstGeom prst="rect">
              <a:avLst/>
            </a:prstGeom>
            <a:noFill/>
          </p:spPr>
        </p:pic>
        <p:sp>
          <p:nvSpPr>
            <p:cNvPr id="39" name="Прямоугольный треугольник 38">
              <a:extLst>
                <a:ext uri="{FF2B5EF4-FFF2-40B4-BE49-F238E27FC236}">
                  <a16:creationId xmlns:a16="http://schemas.microsoft.com/office/drawing/2014/main" xmlns="" id="{28933354-8881-42A9-A851-9A127A45D771}"/>
                </a:ext>
              </a:extLst>
            </p:cNvPr>
            <p:cNvSpPr/>
            <p:nvPr/>
          </p:nvSpPr>
          <p:spPr>
            <a:xfrm flipH="1">
              <a:off x="3214678" y="5357826"/>
              <a:ext cx="714380" cy="7858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grpSp>
      <p:sp>
        <p:nvSpPr>
          <p:cNvPr id="40" name="TextBox 39">
            <a:extLst>
              <a:ext uri="{FF2B5EF4-FFF2-40B4-BE49-F238E27FC236}">
                <a16:creationId xmlns:a16="http://schemas.microsoft.com/office/drawing/2014/main" xmlns="" id="{973774F3-10B0-43E4-9740-14833C7F1433}"/>
              </a:ext>
            </a:extLst>
          </p:cNvPr>
          <p:cNvSpPr txBox="1"/>
          <p:nvPr/>
        </p:nvSpPr>
        <p:spPr>
          <a:xfrm>
            <a:off x="4261728" y="4235530"/>
            <a:ext cx="1503695" cy="287771"/>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Рынок труда</a:t>
            </a:r>
          </a:p>
        </p:txBody>
      </p:sp>
      <p:sp>
        <p:nvSpPr>
          <p:cNvPr id="41" name="Блок-схема: документ 40">
            <a:extLst>
              <a:ext uri="{FF2B5EF4-FFF2-40B4-BE49-F238E27FC236}">
                <a16:creationId xmlns:a16="http://schemas.microsoft.com/office/drawing/2014/main" xmlns="" id="{3DEC7F70-7426-4215-AA8A-FDD4D127632E}"/>
              </a:ext>
            </a:extLst>
          </p:cNvPr>
          <p:cNvSpPr/>
          <p:nvPr/>
        </p:nvSpPr>
        <p:spPr>
          <a:xfrm>
            <a:off x="8457651" y="3553303"/>
            <a:ext cx="118211" cy="243281"/>
          </a:xfrm>
          <a:prstGeom prst="flowChartDocumen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Блок-схема: документ 41">
            <a:extLst>
              <a:ext uri="{FF2B5EF4-FFF2-40B4-BE49-F238E27FC236}">
                <a16:creationId xmlns:a16="http://schemas.microsoft.com/office/drawing/2014/main" xmlns="" id="{3D17D8A1-31A3-4D45-81F3-4B3667312397}"/>
              </a:ext>
            </a:extLst>
          </p:cNvPr>
          <p:cNvSpPr/>
          <p:nvPr/>
        </p:nvSpPr>
        <p:spPr>
          <a:xfrm>
            <a:off x="8886665" y="3231241"/>
            <a:ext cx="118211" cy="243281"/>
          </a:xfrm>
          <a:prstGeom prst="flowChartDocumen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Блок-схема: документ 42">
            <a:extLst>
              <a:ext uri="{FF2B5EF4-FFF2-40B4-BE49-F238E27FC236}">
                <a16:creationId xmlns:a16="http://schemas.microsoft.com/office/drawing/2014/main" xmlns="" id="{85D5044C-757B-48B1-914E-141959EAFA5C}"/>
              </a:ext>
            </a:extLst>
          </p:cNvPr>
          <p:cNvSpPr/>
          <p:nvPr/>
        </p:nvSpPr>
        <p:spPr>
          <a:xfrm>
            <a:off x="9360889" y="2862684"/>
            <a:ext cx="118211" cy="243281"/>
          </a:xfrm>
          <a:prstGeom prst="flowChartDocumen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Блок-схема: документ 43">
            <a:extLst>
              <a:ext uri="{FF2B5EF4-FFF2-40B4-BE49-F238E27FC236}">
                <a16:creationId xmlns:a16="http://schemas.microsoft.com/office/drawing/2014/main" xmlns="" id="{3D9CF2B7-5AB6-4403-AE35-3D5719C74FAC}"/>
              </a:ext>
            </a:extLst>
          </p:cNvPr>
          <p:cNvSpPr/>
          <p:nvPr/>
        </p:nvSpPr>
        <p:spPr>
          <a:xfrm>
            <a:off x="9437089" y="2796009"/>
            <a:ext cx="118211" cy="243281"/>
          </a:xfrm>
          <a:prstGeom prst="flowChartDocumen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a:extLst>
              <a:ext uri="{FF2B5EF4-FFF2-40B4-BE49-F238E27FC236}">
                <a16:creationId xmlns:a16="http://schemas.microsoft.com/office/drawing/2014/main" xmlns="" id="{4DB942BF-9138-4DAF-A8D1-9C0E1CFD5CF5}"/>
              </a:ext>
            </a:extLst>
          </p:cNvPr>
          <p:cNvSpPr txBox="1"/>
          <p:nvPr/>
        </p:nvSpPr>
        <p:spPr>
          <a:xfrm>
            <a:off x="1196649" y="3383333"/>
            <a:ext cx="1821577" cy="338554"/>
          </a:xfrm>
          <a:prstGeom prst="rect">
            <a:avLst/>
          </a:prstGeom>
          <a:noFill/>
        </p:spPr>
        <p:txBody>
          <a:bodyPr wrap="square" rtlCol="0">
            <a:spAutoFit/>
          </a:bodyPr>
          <a:lstStyle/>
          <a:p>
            <a:pPr algn="ctr"/>
            <a:r>
              <a:rPr lang="ru-RU" sz="1600" b="1" dirty="0">
                <a:solidFill>
                  <a:schemeClr val="accent2">
                    <a:lumMod val="75000"/>
                  </a:schemeClr>
                </a:solidFill>
                <a:latin typeface="Times New Roman" pitchFamily="18" charset="0"/>
                <a:cs typeface="Times New Roman" pitchFamily="18" charset="0"/>
              </a:rPr>
              <a:t>СПО</a:t>
            </a:r>
          </a:p>
        </p:txBody>
      </p:sp>
      <p:pic>
        <p:nvPicPr>
          <p:cNvPr id="46" name="Рисунок 45" descr="Изображение выглядит как земля, книга, текст, внешний&#10;&#10;Описание создано автоматически">
            <a:extLst>
              <a:ext uri="{FF2B5EF4-FFF2-40B4-BE49-F238E27FC236}">
                <a16:creationId xmlns:a16="http://schemas.microsoft.com/office/drawing/2014/main" xmlns="" id="{56087141-6082-474E-A9B0-EDA7A0CE6E40}"/>
              </a:ext>
            </a:extLst>
          </p:cNvPr>
          <p:cNvPicPr>
            <a:picLocks noChangeAspect="1"/>
          </p:cNvPicPr>
          <p:nvPr/>
        </p:nvPicPr>
        <p:blipFill>
          <a:blip r:embed="rId3"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10107286" y="2678430"/>
            <a:ext cx="830647" cy="1282028"/>
          </a:xfrm>
          <a:prstGeom prst="rect">
            <a:avLst/>
          </a:prstGeom>
        </p:spPr>
      </p:pic>
      <p:sp>
        <p:nvSpPr>
          <p:cNvPr id="47" name="TextBox 46">
            <a:extLst>
              <a:ext uri="{FF2B5EF4-FFF2-40B4-BE49-F238E27FC236}">
                <a16:creationId xmlns:a16="http://schemas.microsoft.com/office/drawing/2014/main" xmlns="" id="{0CF7C0AE-2051-4F4A-BB2A-A778C1CEB9CE}"/>
              </a:ext>
            </a:extLst>
          </p:cNvPr>
          <p:cNvSpPr txBox="1"/>
          <p:nvPr/>
        </p:nvSpPr>
        <p:spPr>
          <a:xfrm>
            <a:off x="9912658" y="3890795"/>
            <a:ext cx="1233543" cy="287771"/>
          </a:xfrm>
          <a:prstGeom prst="rect">
            <a:avLst/>
          </a:prstGeom>
          <a:noFill/>
        </p:spPr>
        <p:txBody>
          <a:bodyPr wrap="square" rtlCol="0">
            <a:spAutoFit/>
          </a:bodyPr>
          <a:lstStyle/>
          <a:p>
            <a:pPr algn="ctr"/>
            <a:r>
              <a:rPr lang="ru-RU" sz="1200" b="1" dirty="0">
                <a:solidFill>
                  <a:srgbClr val="FF0000"/>
                </a:solidFill>
                <a:latin typeface="Times New Roman" pitchFamily="18" charset="0"/>
                <a:cs typeface="Times New Roman" pitchFamily="18" charset="0"/>
              </a:rPr>
              <a:t>Работодатель</a:t>
            </a:r>
          </a:p>
        </p:txBody>
      </p:sp>
      <p:sp>
        <p:nvSpPr>
          <p:cNvPr id="48" name="TextBox 47">
            <a:extLst>
              <a:ext uri="{FF2B5EF4-FFF2-40B4-BE49-F238E27FC236}">
                <a16:creationId xmlns:a16="http://schemas.microsoft.com/office/drawing/2014/main" xmlns="" id="{01E641C1-7058-4249-9A73-74C5427F5E03}"/>
              </a:ext>
            </a:extLst>
          </p:cNvPr>
          <p:cNvSpPr txBox="1"/>
          <p:nvPr/>
        </p:nvSpPr>
        <p:spPr>
          <a:xfrm>
            <a:off x="4964139" y="3804978"/>
            <a:ext cx="2154128" cy="461665"/>
          </a:xfrm>
          <a:prstGeom prst="rect">
            <a:avLst/>
          </a:prstGeom>
          <a:noFill/>
        </p:spPr>
        <p:txBody>
          <a:bodyPr wrap="square" rtlCol="0">
            <a:spAutoFit/>
          </a:bodyPr>
          <a:lstStyle/>
          <a:p>
            <a:pPr algn="ctr"/>
            <a:r>
              <a:rPr lang="ru-RU" sz="1200" b="1" dirty="0">
                <a:solidFill>
                  <a:srgbClr val="FF0000"/>
                </a:solidFill>
                <a:latin typeface="Times New Roman" pitchFamily="18" charset="0"/>
                <a:cs typeface="Times New Roman" pitchFamily="18" charset="0"/>
              </a:rPr>
              <a:t>Квалифицированный работник</a:t>
            </a:r>
          </a:p>
        </p:txBody>
      </p:sp>
      <p:cxnSp>
        <p:nvCxnSpPr>
          <p:cNvPr id="50" name="Прямая со стрелкой 49">
            <a:extLst>
              <a:ext uri="{FF2B5EF4-FFF2-40B4-BE49-F238E27FC236}">
                <a16:creationId xmlns:a16="http://schemas.microsoft.com/office/drawing/2014/main" xmlns="" id="{B430D791-7BAE-40C8-B7E0-64F0AC6814D0}"/>
              </a:ext>
            </a:extLst>
          </p:cNvPr>
          <p:cNvCxnSpPr>
            <a:cxnSpLocks/>
          </p:cNvCxnSpPr>
          <p:nvPr/>
        </p:nvCxnSpPr>
        <p:spPr>
          <a:xfrm flipV="1">
            <a:off x="7837564" y="3540925"/>
            <a:ext cx="505731" cy="381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a:extLst>
              <a:ext uri="{FF2B5EF4-FFF2-40B4-BE49-F238E27FC236}">
                <a16:creationId xmlns:a16="http://schemas.microsoft.com/office/drawing/2014/main" xmlns="" id="{5AF30699-DE6F-473C-9BD4-D0428639BA6F}"/>
              </a:ext>
            </a:extLst>
          </p:cNvPr>
          <p:cNvCxnSpPr>
            <a:cxnSpLocks/>
          </p:cNvCxnSpPr>
          <p:nvPr/>
        </p:nvCxnSpPr>
        <p:spPr>
          <a:xfrm flipV="1">
            <a:off x="8419278" y="3102933"/>
            <a:ext cx="505731" cy="381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a16="http://schemas.microsoft.com/office/drawing/2014/main" xmlns="" id="{A0D522AC-9978-4B62-8708-D4430F2DA232}"/>
              </a:ext>
            </a:extLst>
          </p:cNvPr>
          <p:cNvCxnSpPr>
            <a:cxnSpLocks/>
          </p:cNvCxnSpPr>
          <p:nvPr/>
        </p:nvCxnSpPr>
        <p:spPr>
          <a:xfrm flipV="1">
            <a:off x="9013035" y="2672632"/>
            <a:ext cx="505731" cy="381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4" name="Блок-схема: процесс 53">
            <a:extLst>
              <a:ext uri="{FF2B5EF4-FFF2-40B4-BE49-F238E27FC236}">
                <a16:creationId xmlns:a16="http://schemas.microsoft.com/office/drawing/2014/main" xmlns="" id="{35E11470-D26B-465C-B52E-49AAAD9B8AA9}"/>
              </a:ext>
            </a:extLst>
          </p:cNvPr>
          <p:cNvSpPr/>
          <p:nvPr/>
        </p:nvSpPr>
        <p:spPr>
          <a:xfrm>
            <a:off x="4325537" y="2866429"/>
            <a:ext cx="953693" cy="575177"/>
          </a:xfrm>
          <a:prstGeom prst="flowChartProcess">
            <a:avLst/>
          </a:prstGeom>
          <a:solidFill>
            <a:srgbClr val="FFC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55" name="TextBox 54">
            <a:extLst>
              <a:ext uri="{FF2B5EF4-FFF2-40B4-BE49-F238E27FC236}">
                <a16:creationId xmlns:a16="http://schemas.microsoft.com/office/drawing/2014/main" xmlns="" id="{6632AAE7-60B1-417A-B13E-FE03C520BF09}"/>
              </a:ext>
            </a:extLst>
          </p:cNvPr>
          <p:cNvSpPr txBox="1"/>
          <p:nvPr/>
        </p:nvSpPr>
        <p:spPr>
          <a:xfrm>
            <a:off x="4412722" y="2892709"/>
            <a:ext cx="784999" cy="287771"/>
          </a:xfrm>
          <a:prstGeom prst="rect">
            <a:avLst/>
          </a:prstGeom>
          <a:noFill/>
        </p:spPr>
        <p:txBody>
          <a:bodyPr wrap="square" rtlCol="0">
            <a:spAutoFit/>
          </a:bodyPr>
          <a:lstStyle/>
          <a:p>
            <a:pPr algn="ctr"/>
            <a:r>
              <a:rPr lang="ru-RU" sz="1270" b="1" dirty="0">
                <a:solidFill>
                  <a:srgbClr val="FF0000"/>
                </a:solidFill>
                <a:latin typeface="Times New Roman" pitchFamily="18" charset="0"/>
                <a:cs typeface="Times New Roman" pitchFamily="18" charset="0"/>
              </a:rPr>
              <a:t>НОК</a:t>
            </a:r>
          </a:p>
        </p:txBody>
      </p:sp>
      <p:sp>
        <p:nvSpPr>
          <p:cNvPr id="56" name="Дуга 55">
            <a:extLst>
              <a:ext uri="{FF2B5EF4-FFF2-40B4-BE49-F238E27FC236}">
                <a16:creationId xmlns:a16="http://schemas.microsoft.com/office/drawing/2014/main" xmlns="" id="{8C9805DA-7170-456E-A29A-652A2C5DCF64}"/>
              </a:ext>
            </a:extLst>
          </p:cNvPr>
          <p:cNvSpPr/>
          <p:nvPr/>
        </p:nvSpPr>
        <p:spPr>
          <a:xfrm rot="15924346">
            <a:off x="7753159" y="1854364"/>
            <a:ext cx="276795" cy="2515236"/>
          </a:xfrm>
          <a:prstGeom prst="arc">
            <a:avLst>
              <a:gd name="adj1" fmla="val 13351929"/>
              <a:gd name="adj2" fmla="val 519576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pic>
        <p:nvPicPr>
          <p:cNvPr id="63" name="Рисунок 6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F13B9854-CEDD-4106-8F63-463E359BA5A1}"/>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8578860" y="3352881"/>
            <a:ext cx="353849" cy="562046"/>
          </a:xfrm>
          <a:prstGeom prst="rect">
            <a:avLst/>
          </a:prstGeom>
        </p:spPr>
      </p:pic>
      <p:pic>
        <p:nvPicPr>
          <p:cNvPr id="64" name="Рисунок 63"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1E0061EC-99DD-45CE-A82D-5ECCF16E9417}"/>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9009992" y="2903304"/>
            <a:ext cx="446045" cy="708488"/>
          </a:xfrm>
          <a:prstGeom prst="rect">
            <a:avLst/>
          </a:prstGeom>
        </p:spPr>
      </p:pic>
      <p:pic>
        <p:nvPicPr>
          <p:cNvPr id="65" name="Рисунок 64"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EA3EF82C-BF15-4134-8382-8779CAFBCCAE}"/>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8183381" y="3663299"/>
            <a:ext cx="309038" cy="490869"/>
          </a:xfrm>
          <a:prstGeom prst="rect">
            <a:avLst/>
          </a:prstGeom>
        </p:spPr>
      </p:pic>
      <p:sp>
        <p:nvSpPr>
          <p:cNvPr id="70" name="TextBox 69">
            <a:extLst>
              <a:ext uri="{FF2B5EF4-FFF2-40B4-BE49-F238E27FC236}">
                <a16:creationId xmlns:a16="http://schemas.microsoft.com/office/drawing/2014/main" xmlns="" id="{4FBF6EFB-482B-4996-8212-BDF686531A88}"/>
              </a:ext>
            </a:extLst>
          </p:cNvPr>
          <p:cNvSpPr txBox="1"/>
          <p:nvPr/>
        </p:nvSpPr>
        <p:spPr>
          <a:xfrm>
            <a:off x="1196649" y="3683548"/>
            <a:ext cx="1821577" cy="338554"/>
          </a:xfrm>
          <a:prstGeom prst="rect">
            <a:avLst/>
          </a:prstGeom>
          <a:noFill/>
        </p:spPr>
        <p:txBody>
          <a:bodyPr wrap="square" rtlCol="0">
            <a:spAutoFit/>
          </a:bodyPr>
          <a:lstStyle/>
          <a:p>
            <a:pPr algn="ctr"/>
            <a:r>
              <a:rPr lang="ru-RU" sz="1600" b="1" dirty="0">
                <a:solidFill>
                  <a:schemeClr val="accent2">
                    <a:lumMod val="75000"/>
                  </a:schemeClr>
                </a:solidFill>
                <a:latin typeface="Times New Roman" pitchFamily="18" charset="0"/>
                <a:cs typeface="Times New Roman" pitchFamily="18" charset="0"/>
              </a:rPr>
              <a:t>ВО</a:t>
            </a:r>
          </a:p>
        </p:txBody>
      </p:sp>
      <p:pic>
        <p:nvPicPr>
          <p:cNvPr id="72" name="Рисунок 71"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F95170AF-64C5-4E9E-A084-DDE467D514C6}"/>
              </a:ext>
            </a:extLst>
          </p:cNvPr>
          <p:cNvPicPr>
            <a:picLocks noChangeAspect="1"/>
          </p:cNvPicPr>
          <p:nvPr/>
        </p:nvPicPr>
        <p:blipFill>
          <a:blip r:embed="rId9"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5680317" y="2874729"/>
            <a:ext cx="193176" cy="306836"/>
          </a:xfrm>
          <a:prstGeom prst="rect">
            <a:avLst/>
          </a:prstGeom>
        </p:spPr>
      </p:pic>
      <p:pic>
        <p:nvPicPr>
          <p:cNvPr id="73" name="Рисунок 7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3A0D3A93-E1EE-4952-9BBB-F394B3592F29}"/>
              </a:ext>
            </a:extLst>
          </p:cNvPr>
          <p:cNvPicPr>
            <a:picLocks noChangeAspect="1"/>
          </p:cNvPicPr>
          <p:nvPr/>
        </p:nvPicPr>
        <p:blipFill>
          <a:blip r:embed="rId9"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5874574" y="3251397"/>
            <a:ext cx="193176" cy="306836"/>
          </a:xfrm>
          <a:prstGeom prst="rect">
            <a:avLst/>
          </a:prstGeom>
        </p:spPr>
      </p:pic>
      <p:pic>
        <p:nvPicPr>
          <p:cNvPr id="74" name="Рисунок 73"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9531A663-B0BD-48F1-A607-70A3FF5E6AAE}"/>
              </a:ext>
            </a:extLst>
          </p:cNvPr>
          <p:cNvPicPr>
            <a:picLocks noChangeAspect="1"/>
          </p:cNvPicPr>
          <p:nvPr/>
        </p:nvPicPr>
        <p:blipFill>
          <a:blip r:embed="rId9"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6044797" y="2955749"/>
            <a:ext cx="193176" cy="306836"/>
          </a:xfrm>
          <a:prstGeom prst="rect">
            <a:avLst/>
          </a:prstGeom>
        </p:spPr>
      </p:pic>
      <p:sp>
        <p:nvSpPr>
          <p:cNvPr id="75" name="Дуга 74">
            <a:extLst>
              <a:ext uri="{FF2B5EF4-FFF2-40B4-BE49-F238E27FC236}">
                <a16:creationId xmlns:a16="http://schemas.microsoft.com/office/drawing/2014/main" xmlns="" id="{1259936C-685A-442C-9F09-462150793EE1}"/>
              </a:ext>
            </a:extLst>
          </p:cNvPr>
          <p:cNvSpPr/>
          <p:nvPr/>
        </p:nvSpPr>
        <p:spPr>
          <a:xfrm rot="15949322">
            <a:off x="4213997" y="2099563"/>
            <a:ext cx="691523" cy="2883323"/>
          </a:xfrm>
          <a:prstGeom prst="arc">
            <a:avLst>
              <a:gd name="adj1" fmla="val 18498563"/>
              <a:gd name="adj2" fmla="val 4343925"/>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pic>
        <p:nvPicPr>
          <p:cNvPr id="76" name="Рисунок 75"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049F3ECC-52F0-4F3D-9837-41963713E9D3}"/>
              </a:ext>
            </a:extLst>
          </p:cNvPr>
          <p:cNvPicPr>
            <a:picLocks noChangeAspect="1"/>
          </p:cNvPicPr>
          <p:nvPr/>
        </p:nvPicPr>
        <p:blipFill>
          <a:blip r:embed="rId9"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5605490" y="3322094"/>
            <a:ext cx="193176" cy="306836"/>
          </a:xfrm>
          <a:prstGeom prst="rect">
            <a:avLst/>
          </a:prstGeom>
        </p:spPr>
      </p:pic>
      <p:pic>
        <p:nvPicPr>
          <p:cNvPr id="77" name="Рисунок 76"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91742B6B-C39C-4445-B68B-BFD79B540E5B}"/>
              </a:ext>
            </a:extLst>
          </p:cNvPr>
          <p:cNvPicPr>
            <a:picLocks noChangeAspect="1"/>
          </p:cNvPicPr>
          <p:nvPr/>
        </p:nvPicPr>
        <p:blipFill>
          <a:blip r:embed="rId9"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6151245" y="3334133"/>
            <a:ext cx="193176" cy="306836"/>
          </a:xfrm>
          <a:prstGeom prst="rect">
            <a:avLst/>
          </a:prstGeom>
        </p:spPr>
      </p:pic>
      <p:sp>
        <p:nvSpPr>
          <p:cNvPr id="2" name="Овал 1">
            <a:extLst>
              <a:ext uri="{FF2B5EF4-FFF2-40B4-BE49-F238E27FC236}">
                <a16:creationId xmlns:a16="http://schemas.microsoft.com/office/drawing/2014/main" xmlns="" id="{B305433D-8878-4AF3-890F-069C4AD5C3DF}"/>
              </a:ext>
            </a:extLst>
          </p:cNvPr>
          <p:cNvSpPr/>
          <p:nvPr/>
        </p:nvSpPr>
        <p:spPr>
          <a:xfrm>
            <a:off x="5436267" y="2794412"/>
            <a:ext cx="1106473" cy="1052369"/>
          </a:xfrm>
          <a:prstGeom prst="ellipse">
            <a:avLst/>
          </a:prstGeom>
          <a:solidFill>
            <a:srgbClr val="FF0000">
              <a:alpha val="17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лево-вправо 2">
            <a:extLst>
              <a:ext uri="{FF2B5EF4-FFF2-40B4-BE49-F238E27FC236}">
                <a16:creationId xmlns:a16="http://schemas.microsoft.com/office/drawing/2014/main" xmlns="" id="{B7162DA5-3688-4206-992F-2739A698812B}"/>
              </a:ext>
            </a:extLst>
          </p:cNvPr>
          <p:cNvSpPr/>
          <p:nvPr/>
        </p:nvSpPr>
        <p:spPr>
          <a:xfrm>
            <a:off x="6761070" y="2447185"/>
            <a:ext cx="3521244" cy="121756"/>
          </a:xfrm>
          <a:prstGeom prst="leftRightArrow">
            <a:avLst/>
          </a:prstGeom>
          <a:solidFill>
            <a:srgbClr val="00B050">
              <a:alpha val="5500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Взрыв: 8 точек 3">
            <a:extLst>
              <a:ext uri="{FF2B5EF4-FFF2-40B4-BE49-F238E27FC236}">
                <a16:creationId xmlns:a16="http://schemas.microsoft.com/office/drawing/2014/main" xmlns="" id="{A564CCAA-E260-4910-816E-B1E07CC8653D}"/>
              </a:ext>
            </a:extLst>
          </p:cNvPr>
          <p:cNvSpPr/>
          <p:nvPr/>
        </p:nvSpPr>
        <p:spPr>
          <a:xfrm>
            <a:off x="8449632" y="2230543"/>
            <a:ext cx="414596" cy="522272"/>
          </a:xfrm>
          <a:prstGeom prst="irregularSeal1">
            <a:avLst/>
          </a:prstGeom>
          <a:solidFill>
            <a:srgbClr val="FF0000">
              <a:alpha val="4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0" name="Рисунок 79"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53551CEB-3DE9-454E-B47B-54C4B46B2BE5}"/>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3756635" y="4115518"/>
            <a:ext cx="309038" cy="490869"/>
          </a:xfrm>
          <a:prstGeom prst="rect">
            <a:avLst/>
          </a:prstGeom>
        </p:spPr>
      </p:pic>
      <p:sp>
        <p:nvSpPr>
          <p:cNvPr id="81" name="Дуга 80">
            <a:extLst>
              <a:ext uri="{FF2B5EF4-FFF2-40B4-BE49-F238E27FC236}">
                <a16:creationId xmlns:a16="http://schemas.microsoft.com/office/drawing/2014/main" xmlns="" id="{C1D9B674-F1F8-4F25-9BC5-D57D7EA5D611}"/>
              </a:ext>
            </a:extLst>
          </p:cNvPr>
          <p:cNvSpPr/>
          <p:nvPr/>
        </p:nvSpPr>
        <p:spPr>
          <a:xfrm rot="12832472">
            <a:off x="3856983" y="3486834"/>
            <a:ext cx="234741" cy="1080269"/>
          </a:xfrm>
          <a:prstGeom prst="arc">
            <a:avLst>
              <a:gd name="adj1" fmla="val 17323036"/>
              <a:gd name="adj2" fmla="val 5451123"/>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82" name="Дуга 81">
            <a:extLst>
              <a:ext uri="{FF2B5EF4-FFF2-40B4-BE49-F238E27FC236}">
                <a16:creationId xmlns:a16="http://schemas.microsoft.com/office/drawing/2014/main" xmlns="" id="{DFE01BCC-EC1C-4E16-B42A-85A9DE55F29C}"/>
              </a:ext>
            </a:extLst>
          </p:cNvPr>
          <p:cNvSpPr/>
          <p:nvPr/>
        </p:nvSpPr>
        <p:spPr>
          <a:xfrm rot="15949322">
            <a:off x="4556063" y="2215036"/>
            <a:ext cx="691523" cy="2883323"/>
          </a:xfrm>
          <a:prstGeom prst="arc">
            <a:avLst>
              <a:gd name="adj1" fmla="val 18498563"/>
              <a:gd name="adj2" fmla="val 355851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68" name="Блок-схема: узел суммирования 67">
            <a:extLst>
              <a:ext uri="{FF2B5EF4-FFF2-40B4-BE49-F238E27FC236}">
                <a16:creationId xmlns:a16="http://schemas.microsoft.com/office/drawing/2014/main" xmlns="" id="{1588957D-8C52-41B7-A839-432D59F29744}"/>
              </a:ext>
            </a:extLst>
          </p:cNvPr>
          <p:cNvSpPr/>
          <p:nvPr/>
        </p:nvSpPr>
        <p:spPr>
          <a:xfrm>
            <a:off x="8493930" y="2332178"/>
            <a:ext cx="286170" cy="287771"/>
          </a:xfrm>
          <a:prstGeom prst="flowChartSummingJuncti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TextBox 78">
            <a:extLst>
              <a:ext uri="{FF2B5EF4-FFF2-40B4-BE49-F238E27FC236}">
                <a16:creationId xmlns:a16="http://schemas.microsoft.com/office/drawing/2014/main" xmlns="" id="{A93A0F0C-5FC5-4E1F-A2FD-229635C5A941}"/>
              </a:ext>
            </a:extLst>
          </p:cNvPr>
          <p:cNvSpPr txBox="1"/>
          <p:nvPr/>
        </p:nvSpPr>
        <p:spPr>
          <a:xfrm>
            <a:off x="8382808" y="389850"/>
            <a:ext cx="255198" cy="276999"/>
          </a:xfrm>
          <a:prstGeom prst="rect">
            <a:avLst/>
          </a:prstGeom>
          <a:noFill/>
        </p:spPr>
        <p:txBody>
          <a:bodyPr wrap="none" rtlCol="0">
            <a:spAutoFit/>
          </a:bodyPr>
          <a:lstStyle/>
          <a:p>
            <a:r>
              <a:rPr lang="ru-RU" sz="1200" dirty="0"/>
              <a:t>  </a:t>
            </a:r>
          </a:p>
        </p:txBody>
      </p:sp>
      <p:sp>
        <p:nvSpPr>
          <p:cNvPr id="83" name="Прямоугольник 82">
            <a:extLst>
              <a:ext uri="{FF2B5EF4-FFF2-40B4-BE49-F238E27FC236}">
                <a16:creationId xmlns:a16="http://schemas.microsoft.com/office/drawing/2014/main" xmlns="" id="{2E72254F-880D-4DD2-890D-F20FC600D872}"/>
              </a:ext>
            </a:extLst>
          </p:cNvPr>
          <p:cNvSpPr/>
          <p:nvPr/>
        </p:nvSpPr>
        <p:spPr>
          <a:xfrm>
            <a:off x="7733514" y="913764"/>
            <a:ext cx="2739162" cy="1014513"/>
          </a:xfrm>
          <a:prstGeom prst="rect">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bg1"/>
                </a:solidFill>
                <a:latin typeface="Times New Roman" panose="02020603050405020304" pitchFamily="18" charset="0"/>
                <a:cs typeface="Times New Roman" panose="02020603050405020304" pitchFamily="18" charset="0"/>
              </a:rPr>
              <a:t>Обеспечение конкурентоспособности на рынке труда</a:t>
            </a:r>
          </a:p>
        </p:txBody>
      </p:sp>
      <p:sp>
        <p:nvSpPr>
          <p:cNvPr id="84" name="Прямоугольник 83">
            <a:extLst>
              <a:ext uri="{FF2B5EF4-FFF2-40B4-BE49-F238E27FC236}">
                <a16:creationId xmlns:a16="http://schemas.microsoft.com/office/drawing/2014/main" xmlns="" id="{CADCDC4C-73D6-476C-ADF0-B6671EE9263C}"/>
              </a:ext>
            </a:extLst>
          </p:cNvPr>
          <p:cNvSpPr/>
          <p:nvPr/>
        </p:nvSpPr>
        <p:spPr>
          <a:xfrm>
            <a:off x="7959291" y="581620"/>
            <a:ext cx="2108200" cy="4064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charset="0"/>
                <a:cs typeface="Times New Roman" charset="0"/>
              </a:rPr>
              <a:t>Работники</a:t>
            </a:r>
          </a:p>
        </p:txBody>
      </p:sp>
    </p:spTree>
    <p:extLst>
      <p:ext uri="{BB962C8B-B14F-4D97-AF65-F5344CB8AC3E}">
        <p14:creationId xmlns:p14="http://schemas.microsoft.com/office/powerpoint/2010/main" xmlns="" val="13945885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Овал 89">
            <a:extLst>
              <a:ext uri="{FF2B5EF4-FFF2-40B4-BE49-F238E27FC236}">
                <a16:creationId xmlns:a16="http://schemas.microsoft.com/office/drawing/2014/main" xmlns="" id="{F600E2AC-6DA7-4FC3-BEE7-CDDE8452A50B}"/>
              </a:ext>
            </a:extLst>
          </p:cNvPr>
          <p:cNvSpPr/>
          <p:nvPr/>
        </p:nvSpPr>
        <p:spPr>
          <a:xfrm>
            <a:off x="5414554" y="2794412"/>
            <a:ext cx="1450297" cy="1472231"/>
          </a:xfrm>
          <a:prstGeom prst="ellipse">
            <a:avLst/>
          </a:prstGeom>
          <a:solidFill>
            <a:schemeClr val="accent4">
              <a:lumMod val="75000"/>
              <a:alpha val="17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a:extLst>
              <a:ext uri="{FF2B5EF4-FFF2-40B4-BE49-F238E27FC236}">
                <a16:creationId xmlns:a16="http://schemas.microsoft.com/office/drawing/2014/main" xmlns="" id="{16946606-0688-40E6-AC11-28DDBAC72D97}"/>
              </a:ext>
            </a:extLst>
          </p:cNvPr>
          <p:cNvSpPr/>
          <p:nvPr/>
        </p:nvSpPr>
        <p:spPr>
          <a:xfrm>
            <a:off x="5566954" y="2946812"/>
            <a:ext cx="1450297" cy="1472231"/>
          </a:xfrm>
          <a:prstGeom prst="ellipse">
            <a:avLst/>
          </a:prstGeom>
          <a:solidFill>
            <a:schemeClr val="accent4">
              <a:lumMod val="75000"/>
              <a:alpha val="17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a:extLst>
              <a:ext uri="{FF2B5EF4-FFF2-40B4-BE49-F238E27FC236}">
                <a16:creationId xmlns:a16="http://schemas.microsoft.com/office/drawing/2014/main" xmlns="" id="{E619163B-A876-40AB-B941-15FD258B3973}"/>
              </a:ext>
            </a:extLst>
          </p:cNvPr>
          <p:cNvSpPr/>
          <p:nvPr/>
        </p:nvSpPr>
        <p:spPr>
          <a:xfrm>
            <a:off x="5719354" y="3099212"/>
            <a:ext cx="1450297" cy="1472231"/>
          </a:xfrm>
          <a:prstGeom prst="ellipse">
            <a:avLst/>
          </a:prstGeom>
          <a:solidFill>
            <a:schemeClr val="accent4">
              <a:lumMod val="75000"/>
              <a:alpha val="17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1493237" y="-15876"/>
            <a:ext cx="698763" cy="29408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6" name="Прямоугольник 5"/>
          <p:cNvSpPr/>
          <p:nvPr/>
        </p:nvSpPr>
        <p:spPr>
          <a:xfrm>
            <a:off x="11506355" y="8391"/>
            <a:ext cx="391864" cy="279140"/>
          </a:xfrm>
          <a:prstGeom prst="rect">
            <a:avLst/>
          </a:prstGeom>
        </p:spPr>
        <p:txBody>
          <a:bodyPr wrap="square" lIns="82892" tIns="41446" rIns="82892" bIns="41446">
            <a:spAutoFit/>
          </a:bodyPr>
          <a:lstStyle/>
          <a:p>
            <a:r>
              <a:rPr lang="ru-RU" sz="1270" b="1" dirty="0">
                <a:solidFill>
                  <a:schemeClr val="bg1"/>
                </a:solidFill>
              </a:rPr>
              <a:t>3</a:t>
            </a:r>
          </a:p>
        </p:txBody>
      </p:sp>
      <p:sp>
        <p:nvSpPr>
          <p:cNvPr id="96" name="Прямоугольник 95"/>
          <p:cNvSpPr/>
          <p:nvPr/>
        </p:nvSpPr>
        <p:spPr>
          <a:xfrm>
            <a:off x="-3369" y="1092"/>
            <a:ext cx="5567827" cy="783728"/>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97" name="Прямоугольник 96"/>
          <p:cNvSpPr/>
          <p:nvPr/>
        </p:nvSpPr>
        <p:spPr>
          <a:xfrm>
            <a:off x="59567" y="66403"/>
            <a:ext cx="5367459" cy="653106"/>
          </a:xfrm>
          <a:prstGeom prst="rect">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dirty="0"/>
          </a:p>
        </p:txBody>
      </p:sp>
      <p:sp>
        <p:nvSpPr>
          <p:cNvPr id="59" name="Прямоугольник 58"/>
          <p:cNvSpPr/>
          <p:nvPr/>
        </p:nvSpPr>
        <p:spPr>
          <a:xfrm>
            <a:off x="143674" y="133295"/>
            <a:ext cx="5346289" cy="586275"/>
          </a:xfrm>
          <a:prstGeom prst="rect">
            <a:avLst/>
          </a:prstGeom>
        </p:spPr>
        <p:txBody>
          <a:bodyPr wrap="square" lIns="82892" tIns="41446" rIns="82892" bIns="41446">
            <a:spAutoFit/>
          </a:bodyPr>
          <a:lstStyle/>
          <a:p>
            <a:pPr marL="0" lvl="1"/>
            <a:r>
              <a:rPr lang="ru-RU" sz="1633" b="1" dirty="0">
                <a:solidFill>
                  <a:schemeClr val="bg1"/>
                </a:solidFill>
                <a:latin typeface="Times New Roman" pitchFamily="18" charset="0"/>
                <a:cs typeface="Times New Roman" pitchFamily="18" charset="0"/>
              </a:rPr>
              <a:t>Квалифицированные работодатели в России: проект НСК</a:t>
            </a:r>
          </a:p>
        </p:txBody>
      </p:sp>
      <p:sp>
        <p:nvSpPr>
          <p:cNvPr id="9" name="Овал 8">
            <a:extLst>
              <a:ext uri="{FF2B5EF4-FFF2-40B4-BE49-F238E27FC236}">
                <a16:creationId xmlns:a16="http://schemas.microsoft.com/office/drawing/2014/main" xmlns="" id="{6A517DB1-3356-4F04-AD7D-C58A8861C053}"/>
              </a:ext>
            </a:extLst>
          </p:cNvPr>
          <p:cNvSpPr/>
          <p:nvPr/>
        </p:nvSpPr>
        <p:spPr>
          <a:xfrm>
            <a:off x="6898440" y="1479526"/>
            <a:ext cx="3940526" cy="3872650"/>
          </a:xfrm>
          <a:prstGeom prst="ellipse">
            <a:avLst/>
          </a:prstGeom>
          <a:solidFill>
            <a:srgbClr val="FFC00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1" name="Овал 10">
            <a:extLst>
              <a:ext uri="{FF2B5EF4-FFF2-40B4-BE49-F238E27FC236}">
                <a16:creationId xmlns:a16="http://schemas.microsoft.com/office/drawing/2014/main" xmlns="" id="{DBF52AE5-3C81-4E73-AEC3-DC8A1B5D2392}"/>
              </a:ext>
            </a:extLst>
          </p:cNvPr>
          <p:cNvSpPr/>
          <p:nvPr/>
        </p:nvSpPr>
        <p:spPr>
          <a:xfrm>
            <a:off x="995601" y="2429740"/>
            <a:ext cx="3827426" cy="1814222"/>
          </a:xfrm>
          <a:prstGeom prst="ellipse">
            <a:avLst/>
          </a:prstGeom>
          <a:solidFill>
            <a:schemeClr val="bg2">
              <a:lumMod val="50000"/>
              <a:alpha val="1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2" name="TextBox 11">
            <a:extLst>
              <a:ext uri="{FF2B5EF4-FFF2-40B4-BE49-F238E27FC236}">
                <a16:creationId xmlns:a16="http://schemas.microsoft.com/office/drawing/2014/main" xmlns="" id="{1710BD6D-733D-4089-BD5C-2D7991E58F65}"/>
              </a:ext>
            </a:extLst>
          </p:cNvPr>
          <p:cNvSpPr txBox="1"/>
          <p:nvPr/>
        </p:nvSpPr>
        <p:spPr>
          <a:xfrm>
            <a:off x="10361399" y="3274562"/>
            <a:ext cx="248786" cy="259751"/>
          </a:xfrm>
          <a:prstGeom prst="rect">
            <a:avLst/>
          </a:prstGeom>
          <a:noFill/>
        </p:spPr>
        <p:txBody>
          <a:bodyPr wrap="none" rtlCol="0">
            <a:spAutoFit/>
          </a:bodyPr>
          <a:lstStyle/>
          <a:p>
            <a:r>
              <a:rPr lang="ru-RU" sz="1088" dirty="0"/>
              <a:t>  </a:t>
            </a:r>
          </a:p>
        </p:txBody>
      </p:sp>
      <p:pic>
        <p:nvPicPr>
          <p:cNvPr id="32" name="Picture 2" descr="C:\Program Files\Microsoft Office\MEDIA\CAGCAT10\j0291984.wmf">
            <a:extLst>
              <a:ext uri="{FF2B5EF4-FFF2-40B4-BE49-F238E27FC236}">
                <a16:creationId xmlns:a16="http://schemas.microsoft.com/office/drawing/2014/main" xmlns="" id="{72B1B085-2E8F-4134-B782-36AFA0DAE3FE}"/>
              </a:ext>
            </a:extLst>
          </p:cNvPr>
          <p:cNvPicPr>
            <a:picLocks noChangeAspect="1" noChangeArrowheads="1"/>
          </p:cNvPicPr>
          <p:nvPr/>
        </p:nvPicPr>
        <p:blipFill>
          <a:blip r:embed="rId2" cstate="print"/>
          <a:srcRect/>
          <a:stretch>
            <a:fillRect/>
          </a:stretch>
        </p:blipFill>
        <p:spPr bwMode="auto">
          <a:xfrm>
            <a:off x="1347662" y="2921228"/>
            <a:ext cx="456427" cy="483209"/>
          </a:xfrm>
          <a:prstGeom prst="rect">
            <a:avLst/>
          </a:prstGeom>
          <a:noFill/>
        </p:spPr>
      </p:pic>
      <p:sp>
        <p:nvSpPr>
          <p:cNvPr id="34" name="Дуга 33">
            <a:extLst>
              <a:ext uri="{FF2B5EF4-FFF2-40B4-BE49-F238E27FC236}">
                <a16:creationId xmlns:a16="http://schemas.microsoft.com/office/drawing/2014/main" xmlns="" id="{5DA18461-CAD3-4131-86D3-C648E9D519B5}"/>
              </a:ext>
            </a:extLst>
          </p:cNvPr>
          <p:cNvSpPr/>
          <p:nvPr/>
        </p:nvSpPr>
        <p:spPr>
          <a:xfrm>
            <a:off x="2872130" y="3203556"/>
            <a:ext cx="3560010" cy="650462"/>
          </a:xfrm>
          <a:prstGeom prst="arc">
            <a:avLst>
              <a:gd name="adj1" fmla="val 12723471"/>
              <a:gd name="adj2" fmla="val 20658264"/>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35" name="TextBox 34">
            <a:extLst>
              <a:ext uri="{FF2B5EF4-FFF2-40B4-BE49-F238E27FC236}">
                <a16:creationId xmlns:a16="http://schemas.microsoft.com/office/drawing/2014/main" xmlns="" id="{A721071B-4156-4881-AD39-6081407B2717}"/>
              </a:ext>
            </a:extLst>
          </p:cNvPr>
          <p:cNvSpPr txBox="1"/>
          <p:nvPr/>
        </p:nvSpPr>
        <p:spPr>
          <a:xfrm>
            <a:off x="7930971" y="5331496"/>
            <a:ext cx="1954478" cy="287771"/>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Строительная отрасль</a:t>
            </a:r>
          </a:p>
        </p:txBody>
      </p:sp>
      <p:sp>
        <p:nvSpPr>
          <p:cNvPr id="40" name="TextBox 39">
            <a:extLst>
              <a:ext uri="{FF2B5EF4-FFF2-40B4-BE49-F238E27FC236}">
                <a16:creationId xmlns:a16="http://schemas.microsoft.com/office/drawing/2014/main" xmlns="" id="{973774F3-10B0-43E4-9740-14833C7F1433}"/>
              </a:ext>
            </a:extLst>
          </p:cNvPr>
          <p:cNvSpPr txBox="1"/>
          <p:nvPr/>
        </p:nvSpPr>
        <p:spPr>
          <a:xfrm>
            <a:off x="2078142" y="4241416"/>
            <a:ext cx="1503695" cy="287771"/>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Рынок труда</a:t>
            </a:r>
          </a:p>
        </p:txBody>
      </p:sp>
      <p:pic>
        <p:nvPicPr>
          <p:cNvPr id="46" name="Рисунок 45" descr="Изображение выглядит как земля, книга, текст, внешний&#10;&#10;Описание создано автоматически">
            <a:extLst>
              <a:ext uri="{FF2B5EF4-FFF2-40B4-BE49-F238E27FC236}">
                <a16:creationId xmlns:a16="http://schemas.microsoft.com/office/drawing/2014/main" xmlns="" id="{56087141-6082-474E-A9B0-EDA7A0CE6E40}"/>
              </a:ext>
            </a:extLst>
          </p:cNvPr>
          <p:cNvPicPr>
            <a:picLocks noChangeAspect="1"/>
          </p:cNvPicPr>
          <p:nvPr/>
        </p:nvPicPr>
        <p:blipFill>
          <a:blip r:embed="rId3"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5637279" y="1144932"/>
            <a:ext cx="830647" cy="1282028"/>
          </a:xfrm>
          <a:prstGeom prst="rect">
            <a:avLst/>
          </a:prstGeom>
        </p:spPr>
      </p:pic>
      <p:sp>
        <p:nvSpPr>
          <p:cNvPr id="47" name="TextBox 46">
            <a:extLst>
              <a:ext uri="{FF2B5EF4-FFF2-40B4-BE49-F238E27FC236}">
                <a16:creationId xmlns:a16="http://schemas.microsoft.com/office/drawing/2014/main" xmlns="" id="{0CF7C0AE-2051-4F4A-BB2A-A778C1CEB9CE}"/>
              </a:ext>
            </a:extLst>
          </p:cNvPr>
          <p:cNvSpPr txBox="1"/>
          <p:nvPr/>
        </p:nvSpPr>
        <p:spPr>
          <a:xfrm>
            <a:off x="5423310" y="2376771"/>
            <a:ext cx="1233543" cy="287771"/>
          </a:xfrm>
          <a:prstGeom prst="rect">
            <a:avLst/>
          </a:prstGeom>
          <a:noFill/>
        </p:spPr>
        <p:txBody>
          <a:bodyPr wrap="square" rtlCol="0">
            <a:spAutoFit/>
          </a:bodyPr>
          <a:lstStyle/>
          <a:p>
            <a:pPr algn="ctr"/>
            <a:r>
              <a:rPr lang="ru-RU" sz="1200" b="1" dirty="0">
                <a:solidFill>
                  <a:srgbClr val="FF0000"/>
                </a:solidFill>
                <a:latin typeface="Times New Roman" pitchFamily="18" charset="0"/>
                <a:cs typeface="Times New Roman" pitchFamily="18" charset="0"/>
              </a:rPr>
              <a:t>Работодатель</a:t>
            </a:r>
          </a:p>
        </p:txBody>
      </p:sp>
      <p:sp>
        <p:nvSpPr>
          <p:cNvPr id="48" name="TextBox 47">
            <a:extLst>
              <a:ext uri="{FF2B5EF4-FFF2-40B4-BE49-F238E27FC236}">
                <a16:creationId xmlns:a16="http://schemas.microsoft.com/office/drawing/2014/main" xmlns="" id="{01E641C1-7058-4249-9A73-74C5427F5E03}"/>
              </a:ext>
            </a:extLst>
          </p:cNvPr>
          <p:cNvSpPr txBox="1"/>
          <p:nvPr/>
        </p:nvSpPr>
        <p:spPr>
          <a:xfrm>
            <a:off x="2732665" y="3804978"/>
            <a:ext cx="2154128" cy="461665"/>
          </a:xfrm>
          <a:prstGeom prst="rect">
            <a:avLst/>
          </a:prstGeom>
          <a:noFill/>
        </p:spPr>
        <p:txBody>
          <a:bodyPr wrap="square" rtlCol="0">
            <a:spAutoFit/>
          </a:bodyPr>
          <a:lstStyle/>
          <a:p>
            <a:pPr algn="ctr"/>
            <a:r>
              <a:rPr lang="ru-RU" sz="1200" b="1" dirty="0">
                <a:solidFill>
                  <a:srgbClr val="FF0000"/>
                </a:solidFill>
                <a:latin typeface="Times New Roman" pitchFamily="18" charset="0"/>
                <a:cs typeface="Times New Roman" pitchFamily="18" charset="0"/>
              </a:rPr>
              <a:t>Квалифицированный работник</a:t>
            </a:r>
          </a:p>
        </p:txBody>
      </p:sp>
      <p:sp>
        <p:nvSpPr>
          <p:cNvPr id="54" name="Блок-схема: процесс 53">
            <a:extLst>
              <a:ext uri="{FF2B5EF4-FFF2-40B4-BE49-F238E27FC236}">
                <a16:creationId xmlns:a16="http://schemas.microsoft.com/office/drawing/2014/main" xmlns="" id="{35E11470-D26B-465C-B52E-49AAAD9B8AA9}"/>
              </a:ext>
            </a:extLst>
          </p:cNvPr>
          <p:cNvSpPr/>
          <p:nvPr/>
        </p:nvSpPr>
        <p:spPr>
          <a:xfrm>
            <a:off x="2094063" y="2866429"/>
            <a:ext cx="953693" cy="575177"/>
          </a:xfrm>
          <a:prstGeom prst="flowChartProcess">
            <a:avLst/>
          </a:prstGeom>
          <a:solidFill>
            <a:srgbClr val="FFC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55" name="TextBox 54">
            <a:extLst>
              <a:ext uri="{FF2B5EF4-FFF2-40B4-BE49-F238E27FC236}">
                <a16:creationId xmlns:a16="http://schemas.microsoft.com/office/drawing/2014/main" xmlns="" id="{6632AAE7-60B1-417A-B13E-FE03C520BF09}"/>
              </a:ext>
            </a:extLst>
          </p:cNvPr>
          <p:cNvSpPr txBox="1"/>
          <p:nvPr/>
        </p:nvSpPr>
        <p:spPr>
          <a:xfrm>
            <a:off x="2181248" y="2892709"/>
            <a:ext cx="784999" cy="287771"/>
          </a:xfrm>
          <a:prstGeom prst="rect">
            <a:avLst/>
          </a:prstGeom>
          <a:noFill/>
        </p:spPr>
        <p:txBody>
          <a:bodyPr wrap="square" rtlCol="0">
            <a:spAutoFit/>
          </a:bodyPr>
          <a:lstStyle/>
          <a:p>
            <a:pPr algn="ctr"/>
            <a:r>
              <a:rPr lang="ru-RU" sz="1270" b="1" dirty="0">
                <a:solidFill>
                  <a:srgbClr val="FF0000"/>
                </a:solidFill>
                <a:latin typeface="Times New Roman" pitchFamily="18" charset="0"/>
                <a:cs typeface="Times New Roman" pitchFamily="18" charset="0"/>
              </a:rPr>
              <a:t>НОК</a:t>
            </a:r>
          </a:p>
        </p:txBody>
      </p:sp>
      <p:pic>
        <p:nvPicPr>
          <p:cNvPr id="63" name="Рисунок 6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F13B9854-CEDD-4106-8F63-463E359BA5A1}"/>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5978186" y="2882625"/>
            <a:ext cx="353849" cy="562046"/>
          </a:xfrm>
          <a:prstGeom prst="rect">
            <a:avLst/>
          </a:prstGeom>
        </p:spPr>
      </p:pic>
      <p:pic>
        <p:nvPicPr>
          <p:cNvPr id="65" name="Рисунок 64"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EA3EF82C-BF15-4134-8382-8779CAFBCCAE}"/>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5912020" y="3327899"/>
            <a:ext cx="309038" cy="490869"/>
          </a:xfrm>
          <a:prstGeom prst="rect">
            <a:avLst/>
          </a:prstGeom>
        </p:spPr>
      </p:pic>
      <p:pic>
        <p:nvPicPr>
          <p:cNvPr id="72" name="Рисунок 71"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F95170AF-64C5-4E9E-A084-DDE467D514C6}"/>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3448843" y="2874729"/>
            <a:ext cx="193176" cy="306836"/>
          </a:xfrm>
          <a:prstGeom prst="rect">
            <a:avLst/>
          </a:prstGeom>
        </p:spPr>
      </p:pic>
      <p:pic>
        <p:nvPicPr>
          <p:cNvPr id="73" name="Рисунок 7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3A0D3A93-E1EE-4952-9BBB-F394B3592F29}"/>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3643100" y="3251397"/>
            <a:ext cx="193176" cy="306836"/>
          </a:xfrm>
          <a:prstGeom prst="rect">
            <a:avLst/>
          </a:prstGeom>
        </p:spPr>
      </p:pic>
      <p:pic>
        <p:nvPicPr>
          <p:cNvPr id="74" name="Рисунок 73"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9531A663-B0BD-48F1-A607-70A3FF5E6AAE}"/>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3813323" y="2955749"/>
            <a:ext cx="193176" cy="306836"/>
          </a:xfrm>
          <a:prstGeom prst="rect">
            <a:avLst/>
          </a:prstGeom>
        </p:spPr>
      </p:pic>
      <p:sp>
        <p:nvSpPr>
          <p:cNvPr id="75" name="Дуга 74">
            <a:extLst>
              <a:ext uri="{FF2B5EF4-FFF2-40B4-BE49-F238E27FC236}">
                <a16:creationId xmlns:a16="http://schemas.microsoft.com/office/drawing/2014/main" xmlns="" id="{1259936C-685A-442C-9F09-462150793EE1}"/>
              </a:ext>
            </a:extLst>
          </p:cNvPr>
          <p:cNvSpPr/>
          <p:nvPr/>
        </p:nvSpPr>
        <p:spPr>
          <a:xfrm rot="15949322">
            <a:off x="1982523" y="2099563"/>
            <a:ext cx="691523" cy="2883323"/>
          </a:xfrm>
          <a:prstGeom prst="arc">
            <a:avLst>
              <a:gd name="adj1" fmla="val 18498563"/>
              <a:gd name="adj2" fmla="val 4343925"/>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pic>
        <p:nvPicPr>
          <p:cNvPr id="76" name="Рисунок 75"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049F3ECC-52F0-4F3D-9837-41963713E9D3}"/>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3374016" y="3322094"/>
            <a:ext cx="193176" cy="306836"/>
          </a:xfrm>
          <a:prstGeom prst="rect">
            <a:avLst/>
          </a:prstGeom>
        </p:spPr>
      </p:pic>
      <p:pic>
        <p:nvPicPr>
          <p:cNvPr id="77" name="Рисунок 76"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91742B6B-C39C-4445-B68B-BFD79B540E5B}"/>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3919771" y="3334133"/>
            <a:ext cx="193176" cy="306836"/>
          </a:xfrm>
          <a:prstGeom prst="rect">
            <a:avLst/>
          </a:prstGeom>
        </p:spPr>
      </p:pic>
      <p:sp>
        <p:nvSpPr>
          <p:cNvPr id="2" name="Овал 1">
            <a:extLst>
              <a:ext uri="{FF2B5EF4-FFF2-40B4-BE49-F238E27FC236}">
                <a16:creationId xmlns:a16="http://schemas.microsoft.com/office/drawing/2014/main" xmlns="" id="{B305433D-8878-4AF3-890F-069C4AD5C3DF}"/>
              </a:ext>
            </a:extLst>
          </p:cNvPr>
          <p:cNvSpPr/>
          <p:nvPr/>
        </p:nvSpPr>
        <p:spPr>
          <a:xfrm>
            <a:off x="3204793" y="2794412"/>
            <a:ext cx="1106473" cy="1052369"/>
          </a:xfrm>
          <a:prstGeom prst="ellipse">
            <a:avLst/>
          </a:prstGeom>
          <a:solidFill>
            <a:srgbClr val="FF0000">
              <a:alpha val="17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0" name="Рисунок 79"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53551CEB-3DE9-454E-B47B-54C4B46B2BE5}"/>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1745239" y="4082519"/>
            <a:ext cx="309038" cy="490869"/>
          </a:xfrm>
          <a:prstGeom prst="rect">
            <a:avLst/>
          </a:prstGeom>
        </p:spPr>
      </p:pic>
      <p:sp>
        <p:nvSpPr>
          <p:cNvPr id="81" name="Дуга 80">
            <a:extLst>
              <a:ext uri="{FF2B5EF4-FFF2-40B4-BE49-F238E27FC236}">
                <a16:creationId xmlns:a16="http://schemas.microsoft.com/office/drawing/2014/main" xmlns="" id="{C1D9B674-F1F8-4F25-9BC5-D57D7EA5D611}"/>
              </a:ext>
            </a:extLst>
          </p:cNvPr>
          <p:cNvSpPr/>
          <p:nvPr/>
        </p:nvSpPr>
        <p:spPr>
          <a:xfrm rot="12779439">
            <a:off x="1898191" y="3261142"/>
            <a:ext cx="451502" cy="1135625"/>
          </a:xfrm>
          <a:prstGeom prst="arc">
            <a:avLst>
              <a:gd name="adj1" fmla="val 17323036"/>
              <a:gd name="adj2" fmla="val 1989983"/>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82" name="Дуга 81">
            <a:extLst>
              <a:ext uri="{FF2B5EF4-FFF2-40B4-BE49-F238E27FC236}">
                <a16:creationId xmlns:a16="http://schemas.microsoft.com/office/drawing/2014/main" xmlns="" id="{DFE01BCC-EC1C-4E16-B42A-85A9DE55F29C}"/>
              </a:ext>
            </a:extLst>
          </p:cNvPr>
          <p:cNvSpPr/>
          <p:nvPr/>
        </p:nvSpPr>
        <p:spPr>
          <a:xfrm rot="15949322">
            <a:off x="2324589" y="2215036"/>
            <a:ext cx="691523" cy="2883323"/>
          </a:xfrm>
          <a:prstGeom prst="arc">
            <a:avLst>
              <a:gd name="adj1" fmla="val 18498563"/>
              <a:gd name="adj2" fmla="val 355851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cxnSp>
        <p:nvCxnSpPr>
          <p:cNvPr id="26" name="Прямая со стрелкой 25">
            <a:extLst>
              <a:ext uri="{FF2B5EF4-FFF2-40B4-BE49-F238E27FC236}">
                <a16:creationId xmlns:a16="http://schemas.microsoft.com/office/drawing/2014/main" xmlns="" id="{F80E8192-DFCA-48E1-B5BE-00A0BEE25703}"/>
              </a:ext>
            </a:extLst>
          </p:cNvPr>
          <p:cNvCxnSpPr>
            <a:cxnSpLocks/>
          </p:cNvCxnSpPr>
          <p:nvPr/>
        </p:nvCxnSpPr>
        <p:spPr>
          <a:xfrm flipH="1">
            <a:off x="3919772" y="2073506"/>
            <a:ext cx="1644686" cy="819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a:extLst>
              <a:ext uri="{FF2B5EF4-FFF2-40B4-BE49-F238E27FC236}">
                <a16:creationId xmlns:a16="http://schemas.microsoft.com/office/drawing/2014/main" xmlns="" id="{D2799ECF-BE3D-42D9-A736-BB70C0D17884}"/>
              </a:ext>
            </a:extLst>
          </p:cNvPr>
          <p:cNvCxnSpPr>
            <a:cxnSpLocks/>
          </p:cNvCxnSpPr>
          <p:nvPr/>
        </p:nvCxnSpPr>
        <p:spPr>
          <a:xfrm flipH="1">
            <a:off x="4188574" y="2260449"/>
            <a:ext cx="1361513" cy="1227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Блок-схема: документ 82">
            <a:extLst>
              <a:ext uri="{FF2B5EF4-FFF2-40B4-BE49-F238E27FC236}">
                <a16:creationId xmlns:a16="http://schemas.microsoft.com/office/drawing/2014/main" xmlns="" id="{2ACEB3D3-5821-4481-AA87-2B84E930CAC0}"/>
              </a:ext>
            </a:extLst>
          </p:cNvPr>
          <p:cNvSpPr/>
          <p:nvPr/>
        </p:nvSpPr>
        <p:spPr>
          <a:xfrm>
            <a:off x="6393615" y="1099491"/>
            <a:ext cx="465544" cy="720920"/>
          </a:xfrm>
          <a:prstGeom prst="flowChartDocument">
            <a:avLst/>
          </a:prstGeom>
          <a:solidFill>
            <a:schemeClr val="accent4">
              <a:lumMod val="75000"/>
              <a:alpha val="2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xmlns="" id="{EFBC96FF-47D9-49B6-B287-F8ED991E5838}"/>
              </a:ext>
            </a:extLst>
          </p:cNvPr>
          <p:cNvSpPr txBox="1"/>
          <p:nvPr/>
        </p:nvSpPr>
        <p:spPr>
          <a:xfrm>
            <a:off x="6224362" y="1224994"/>
            <a:ext cx="784999" cy="287771"/>
          </a:xfrm>
          <a:prstGeom prst="rect">
            <a:avLst/>
          </a:prstGeom>
          <a:noFill/>
        </p:spPr>
        <p:txBody>
          <a:bodyPr wrap="square" rtlCol="0">
            <a:spAutoFit/>
          </a:bodyPr>
          <a:lstStyle/>
          <a:p>
            <a:pPr algn="ctr"/>
            <a:r>
              <a:rPr lang="ru-RU" sz="1270" b="1" dirty="0">
                <a:solidFill>
                  <a:srgbClr val="0070C0"/>
                </a:solidFill>
                <a:latin typeface="Times New Roman" pitchFamily="18" charset="0"/>
                <a:cs typeface="Times New Roman" pitchFamily="18" charset="0"/>
              </a:rPr>
              <a:t>ППР</a:t>
            </a:r>
          </a:p>
        </p:txBody>
      </p:sp>
      <p:pic>
        <p:nvPicPr>
          <p:cNvPr id="85" name="Рисунок 84"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38A5C870-DECB-4C72-BD63-0DE5F637E690}"/>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6064420" y="3480299"/>
            <a:ext cx="309038" cy="490869"/>
          </a:xfrm>
          <a:prstGeom prst="rect">
            <a:avLst/>
          </a:prstGeom>
        </p:spPr>
      </p:pic>
      <p:pic>
        <p:nvPicPr>
          <p:cNvPr id="86" name="Рисунок 85"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248C9EBE-4444-4C82-AA90-5491D3AB050F}"/>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6216820" y="3632699"/>
            <a:ext cx="309038" cy="490869"/>
          </a:xfrm>
          <a:prstGeom prst="rect">
            <a:avLst/>
          </a:prstGeom>
        </p:spPr>
      </p:pic>
      <p:pic>
        <p:nvPicPr>
          <p:cNvPr id="57" name="Рисунок 56" descr="Объект строительства">
            <a:extLst>
              <a:ext uri="{FF2B5EF4-FFF2-40B4-BE49-F238E27FC236}">
                <a16:creationId xmlns:a16="http://schemas.microsoft.com/office/drawing/2014/main" xmlns="" id="{2AC0275E-A4D4-4AD1-95E5-C1330721BFFB}"/>
              </a:ext>
            </a:extLst>
          </p:cNvPr>
          <p:cNvPicPr>
            <a:picLocks noChangeAspect="1"/>
          </p:cNvPicPr>
          <p:nvPr/>
        </p:nvPicPr>
        <p:blipFill>
          <a:blip r:embed="rId9" cstate="print">
            <a:extLst>
              <a:ext uri="{28A0092B-C50C-407E-A947-70E740481C1C}">
                <a14:useLocalDpi xmlns:a14="http://schemas.microsoft.com/office/drawing/2010/main" xmlns="" val="0"/>
              </a:ext>
              <a:ext uri="{837473B0-CC2E-450A-ABE3-18F120FF3D39}">
                <a1611:picAttrSrcUrl xmlns:a1611="http://schemas.microsoft.com/office/drawing/2016/11/main" xmlns="" r:id="rId10"/>
              </a:ext>
            </a:extLst>
          </a:blip>
          <a:stretch>
            <a:fillRect/>
          </a:stretch>
        </p:blipFill>
        <p:spPr>
          <a:xfrm>
            <a:off x="7904998" y="3365038"/>
            <a:ext cx="1681253" cy="1100995"/>
          </a:xfrm>
          <a:prstGeom prst="rect">
            <a:avLst/>
          </a:prstGeom>
        </p:spPr>
      </p:pic>
      <p:sp>
        <p:nvSpPr>
          <p:cNvPr id="87" name="Стрелка: влево-вправо 86">
            <a:extLst>
              <a:ext uri="{FF2B5EF4-FFF2-40B4-BE49-F238E27FC236}">
                <a16:creationId xmlns:a16="http://schemas.microsoft.com/office/drawing/2014/main" xmlns="" id="{AAB2AEA4-282A-42AB-B466-8DBD6F1BF52C}"/>
              </a:ext>
            </a:extLst>
          </p:cNvPr>
          <p:cNvSpPr/>
          <p:nvPr/>
        </p:nvSpPr>
        <p:spPr>
          <a:xfrm rot="5400000">
            <a:off x="6060314" y="2682533"/>
            <a:ext cx="1276853" cy="100105"/>
          </a:xfrm>
          <a:prstGeom prst="leftRightArrow">
            <a:avLst/>
          </a:prstGeom>
          <a:solidFill>
            <a:srgbClr val="00B050">
              <a:alpha val="5500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Взрыв: 8 точек 87">
            <a:extLst>
              <a:ext uri="{FF2B5EF4-FFF2-40B4-BE49-F238E27FC236}">
                <a16:creationId xmlns:a16="http://schemas.microsoft.com/office/drawing/2014/main" xmlns="" id="{7AB7CA69-07AD-40F3-9445-B4C0BF653222}"/>
              </a:ext>
            </a:extLst>
          </p:cNvPr>
          <p:cNvSpPr/>
          <p:nvPr/>
        </p:nvSpPr>
        <p:spPr>
          <a:xfrm>
            <a:off x="6520458" y="2520639"/>
            <a:ext cx="376308" cy="550423"/>
          </a:xfrm>
          <a:prstGeom prst="irregularSeal1">
            <a:avLst/>
          </a:prstGeom>
          <a:solidFill>
            <a:srgbClr val="FF0000">
              <a:alpha val="4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Стрелка: влево-вправо 88">
            <a:extLst>
              <a:ext uri="{FF2B5EF4-FFF2-40B4-BE49-F238E27FC236}">
                <a16:creationId xmlns:a16="http://schemas.microsoft.com/office/drawing/2014/main" xmlns="" id="{755E23F4-3F8D-471B-ADCF-118BFDE814B4}"/>
              </a:ext>
            </a:extLst>
          </p:cNvPr>
          <p:cNvSpPr/>
          <p:nvPr/>
        </p:nvSpPr>
        <p:spPr>
          <a:xfrm rot="3102691">
            <a:off x="6483639" y="2413115"/>
            <a:ext cx="1873691" cy="105856"/>
          </a:xfrm>
          <a:prstGeom prst="leftRightArrow">
            <a:avLst/>
          </a:prstGeom>
          <a:solidFill>
            <a:srgbClr val="00B050">
              <a:alpha val="5500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Дуга 90">
            <a:extLst>
              <a:ext uri="{FF2B5EF4-FFF2-40B4-BE49-F238E27FC236}">
                <a16:creationId xmlns:a16="http://schemas.microsoft.com/office/drawing/2014/main" xmlns="" id="{84A7E84A-7777-4DF5-830F-93AAEB0F4F26}"/>
              </a:ext>
            </a:extLst>
          </p:cNvPr>
          <p:cNvSpPr/>
          <p:nvPr/>
        </p:nvSpPr>
        <p:spPr>
          <a:xfrm rot="15949322">
            <a:off x="6644804" y="2053709"/>
            <a:ext cx="691523" cy="2790232"/>
          </a:xfrm>
          <a:prstGeom prst="arc">
            <a:avLst>
              <a:gd name="adj1" fmla="val 18498563"/>
              <a:gd name="adj2" fmla="val 4208363"/>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92" name="TextBox 91">
            <a:extLst>
              <a:ext uri="{FF2B5EF4-FFF2-40B4-BE49-F238E27FC236}">
                <a16:creationId xmlns:a16="http://schemas.microsoft.com/office/drawing/2014/main" xmlns="" id="{72021A9F-E07D-4824-9469-40401D58B7D5}"/>
              </a:ext>
            </a:extLst>
          </p:cNvPr>
          <p:cNvSpPr txBox="1"/>
          <p:nvPr/>
        </p:nvSpPr>
        <p:spPr>
          <a:xfrm>
            <a:off x="5354908" y="4594519"/>
            <a:ext cx="1503695" cy="287771"/>
          </a:xfrm>
          <a:prstGeom prst="rect">
            <a:avLst/>
          </a:prstGeom>
          <a:noFill/>
        </p:spPr>
        <p:txBody>
          <a:bodyPr wrap="square" rtlCol="0">
            <a:spAutoFit/>
          </a:bodyPr>
          <a:lstStyle/>
          <a:p>
            <a:pPr algn="ctr"/>
            <a:r>
              <a:rPr lang="ru-RU" sz="1270" b="1" dirty="0">
                <a:solidFill>
                  <a:srgbClr val="FF0000"/>
                </a:solidFill>
                <a:latin typeface="Times New Roman" pitchFamily="18" charset="0"/>
                <a:cs typeface="Times New Roman" pitchFamily="18" charset="0"/>
              </a:rPr>
              <a:t>Трудовой ресурс</a:t>
            </a:r>
          </a:p>
        </p:txBody>
      </p:sp>
      <p:sp>
        <p:nvSpPr>
          <p:cNvPr id="95" name="TextBox 94">
            <a:extLst>
              <a:ext uri="{FF2B5EF4-FFF2-40B4-BE49-F238E27FC236}">
                <a16:creationId xmlns:a16="http://schemas.microsoft.com/office/drawing/2014/main" xmlns="" id="{C6068D67-E800-4C2D-BD55-06FCDEFD5169}"/>
              </a:ext>
            </a:extLst>
          </p:cNvPr>
          <p:cNvSpPr txBox="1"/>
          <p:nvPr/>
        </p:nvSpPr>
        <p:spPr>
          <a:xfrm>
            <a:off x="7937553" y="790893"/>
            <a:ext cx="2935002" cy="954107"/>
          </a:xfrm>
          <a:prstGeom prst="rect">
            <a:avLst/>
          </a:prstGeom>
          <a:solidFill>
            <a:schemeClr val="accent4">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defRPr sz="1400" b="1">
                <a:solidFill>
                  <a:schemeClr val="bg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t>Снижение издержек на использование трудового ресурса и гарантия квалификации привлекаемых работников</a:t>
            </a:r>
          </a:p>
        </p:txBody>
      </p:sp>
      <p:sp>
        <p:nvSpPr>
          <p:cNvPr id="3" name="Блок-схема: узел суммирования 2">
            <a:extLst>
              <a:ext uri="{FF2B5EF4-FFF2-40B4-BE49-F238E27FC236}">
                <a16:creationId xmlns:a16="http://schemas.microsoft.com/office/drawing/2014/main" xmlns="" id="{E9A32CE3-5804-4992-B699-28B4273F9911}"/>
              </a:ext>
            </a:extLst>
          </p:cNvPr>
          <p:cNvSpPr/>
          <p:nvPr/>
        </p:nvSpPr>
        <p:spPr>
          <a:xfrm>
            <a:off x="6567355" y="2645367"/>
            <a:ext cx="286170" cy="287771"/>
          </a:xfrm>
          <a:prstGeom prst="flowChartSummingJuncti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a:extLst>
              <a:ext uri="{FF2B5EF4-FFF2-40B4-BE49-F238E27FC236}">
                <a16:creationId xmlns:a16="http://schemas.microsoft.com/office/drawing/2014/main" xmlns="" id="{255A6CF8-25FF-4014-8D2C-AA06D4D7514F}"/>
              </a:ext>
            </a:extLst>
          </p:cNvPr>
          <p:cNvSpPr/>
          <p:nvPr/>
        </p:nvSpPr>
        <p:spPr>
          <a:xfrm>
            <a:off x="8042341" y="1678700"/>
            <a:ext cx="3450896" cy="841940"/>
          </a:xfrm>
          <a:prstGeom prst="rect">
            <a:avLst/>
          </a:prstGeom>
          <a:solidFill>
            <a:schemeClr val="accent4">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bg1"/>
                </a:solidFill>
                <a:latin typeface="Times New Roman" panose="02020603050405020304" pitchFamily="18" charset="0"/>
                <a:cs typeface="Times New Roman" panose="02020603050405020304" pitchFamily="18" charset="0"/>
              </a:rPr>
              <a:t>Обеспечение конкурентоспособности на рынке строительных услуг</a:t>
            </a:r>
          </a:p>
        </p:txBody>
      </p:sp>
      <p:sp>
        <p:nvSpPr>
          <p:cNvPr id="51" name="Прямоугольник 50">
            <a:extLst>
              <a:ext uri="{FF2B5EF4-FFF2-40B4-BE49-F238E27FC236}">
                <a16:creationId xmlns:a16="http://schemas.microsoft.com/office/drawing/2014/main" xmlns="" id="{0D252D12-2F4C-4551-80D7-7B4A63900D91}"/>
              </a:ext>
            </a:extLst>
          </p:cNvPr>
          <p:cNvSpPr/>
          <p:nvPr/>
        </p:nvSpPr>
        <p:spPr>
          <a:xfrm>
            <a:off x="7862228" y="429892"/>
            <a:ext cx="2108200" cy="406400"/>
          </a:xfrm>
          <a:prstGeom prst="rect">
            <a:avLst/>
          </a:prstGeom>
          <a:solidFill>
            <a:schemeClr val="accent4">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charset="0"/>
                <a:cs typeface="Times New Roman" charset="0"/>
              </a:rPr>
              <a:t>Работодатели</a:t>
            </a:r>
          </a:p>
        </p:txBody>
      </p:sp>
      <p:sp>
        <p:nvSpPr>
          <p:cNvPr id="56" name="Дуга 55">
            <a:extLst>
              <a:ext uri="{FF2B5EF4-FFF2-40B4-BE49-F238E27FC236}">
                <a16:creationId xmlns:a16="http://schemas.microsoft.com/office/drawing/2014/main" xmlns="" id="{EFB96AC6-441F-40A4-A080-57C876752F9B}"/>
              </a:ext>
            </a:extLst>
          </p:cNvPr>
          <p:cNvSpPr/>
          <p:nvPr/>
        </p:nvSpPr>
        <p:spPr>
          <a:xfrm rot="15151295">
            <a:off x="629214" y="2880798"/>
            <a:ext cx="974717" cy="1944663"/>
          </a:xfrm>
          <a:prstGeom prst="arc">
            <a:avLst>
              <a:gd name="adj1" fmla="val 19131867"/>
              <a:gd name="adj2" fmla="val 2335323"/>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Tree>
    <p:extLst>
      <p:ext uri="{BB962C8B-B14F-4D97-AF65-F5344CB8AC3E}">
        <p14:creationId xmlns:p14="http://schemas.microsoft.com/office/powerpoint/2010/main" xmlns="" val="17787191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extLst>
              <a:ext uri="{FF2B5EF4-FFF2-40B4-BE49-F238E27FC236}">
                <a16:creationId xmlns:a16="http://schemas.microsoft.com/office/drawing/2014/main" xmlns="" id="{B305433D-8878-4AF3-890F-069C4AD5C3DF}"/>
              </a:ext>
            </a:extLst>
          </p:cNvPr>
          <p:cNvSpPr/>
          <p:nvPr/>
        </p:nvSpPr>
        <p:spPr>
          <a:xfrm>
            <a:off x="3204793" y="2794412"/>
            <a:ext cx="1106473" cy="1052369"/>
          </a:xfrm>
          <a:prstGeom prst="ellipse">
            <a:avLst/>
          </a:prstGeom>
          <a:solidFill>
            <a:srgbClr val="FF0000">
              <a:alpha val="17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a:extLst>
              <a:ext uri="{FF2B5EF4-FFF2-40B4-BE49-F238E27FC236}">
                <a16:creationId xmlns:a16="http://schemas.microsoft.com/office/drawing/2014/main" xmlns="" id="{F600E2AC-6DA7-4FC3-BEE7-CDDE8452A50B}"/>
              </a:ext>
            </a:extLst>
          </p:cNvPr>
          <p:cNvSpPr/>
          <p:nvPr/>
        </p:nvSpPr>
        <p:spPr>
          <a:xfrm>
            <a:off x="5414554" y="2794412"/>
            <a:ext cx="1450297" cy="1472231"/>
          </a:xfrm>
          <a:prstGeom prst="ellipse">
            <a:avLst/>
          </a:prstGeom>
          <a:solidFill>
            <a:schemeClr val="accent4">
              <a:lumMod val="75000"/>
              <a:alpha val="17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a:extLst>
              <a:ext uri="{FF2B5EF4-FFF2-40B4-BE49-F238E27FC236}">
                <a16:creationId xmlns:a16="http://schemas.microsoft.com/office/drawing/2014/main" xmlns="" id="{16946606-0688-40E6-AC11-28DDBAC72D97}"/>
              </a:ext>
            </a:extLst>
          </p:cNvPr>
          <p:cNvSpPr/>
          <p:nvPr/>
        </p:nvSpPr>
        <p:spPr>
          <a:xfrm>
            <a:off x="5566954" y="2946812"/>
            <a:ext cx="1450297" cy="1472231"/>
          </a:xfrm>
          <a:prstGeom prst="ellipse">
            <a:avLst/>
          </a:prstGeom>
          <a:solidFill>
            <a:schemeClr val="accent4">
              <a:lumMod val="75000"/>
              <a:alpha val="17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a:extLst>
              <a:ext uri="{FF2B5EF4-FFF2-40B4-BE49-F238E27FC236}">
                <a16:creationId xmlns:a16="http://schemas.microsoft.com/office/drawing/2014/main" xmlns="" id="{E619163B-A876-40AB-B941-15FD258B3973}"/>
              </a:ext>
            </a:extLst>
          </p:cNvPr>
          <p:cNvSpPr/>
          <p:nvPr/>
        </p:nvSpPr>
        <p:spPr>
          <a:xfrm>
            <a:off x="5719354" y="3099212"/>
            <a:ext cx="1450297" cy="1472231"/>
          </a:xfrm>
          <a:prstGeom prst="ellipse">
            <a:avLst/>
          </a:prstGeom>
          <a:solidFill>
            <a:schemeClr val="accent4">
              <a:lumMod val="75000"/>
              <a:alpha val="17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1493237" y="-15876"/>
            <a:ext cx="698763" cy="29408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6" name="Прямоугольник 5"/>
          <p:cNvSpPr/>
          <p:nvPr/>
        </p:nvSpPr>
        <p:spPr>
          <a:xfrm>
            <a:off x="11506355" y="8391"/>
            <a:ext cx="391864" cy="279140"/>
          </a:xfrm>
          <a:prstGeom prst="rect">
            <a:avLst/>
          </a:prstGeom>
        </p:spPr>
        <p:txBody>
          <a:bodyPr wrap="square" lIns="82892" tIns="41446" rIns="82892" bIns="41446">
            <a:spAutoFit/>
          </a:bodyPr>
          <a:lstStyle/>
          <a:p>
            <a:r>
              <a:rPr lang="ru-RU" sz="1270" b="1" dirty="0">
                <a:solidFill>
                  <a:schemeClr val="bg1"/>
                </a:solidFill>
              </a:rPr>
              <a:t>3</a:t>
            </a:r>
          </a:p>
        </p:txBody>
      </p:sp>
      <p:sp>
        <p:nvSpPr>
          <p:cNvPr id="96" name="Прямоугольник 95"/>
          <p:cNvSpPr/>
          <p:nvPr/>
        </p:nvSpPr>
        <p:spPr>
          <a:xfrm>
            <a:off x="-3369" y="1092"/>
            <a:ext cx="7351145" cy="783728"/>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97" name="Прямоугольник 96"/>
          <p:cNvSpPr/>
          <p:nvPr/>
        </p:nvSpPr>
        <p:spPr>
          <a:xfrm>
            <a:off x="59567" y="66403"/>
            <a:ext cx="7180132" cy="653106"/>
          </a:xfrm>
          <a:prstGeom prst="rect">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dirty="0"/>
          </a:p>
        </p:txBody>
      </p:sp>
      <p:sp>
        <p:nvSpPr>
          <p:cNvPr id="59" name="Прямоугольник 58"/>
          <p:cNvSpPr/>
          <p:nvPr/>
        </p:nvSpPr>
        <p:spPr>
          <a:xfrm>
            <a:off x="143674" y="133295"/>
            <a:ext cx="7025977" cy="334989"/>
          </a:xfrm>
          <a:prstGeom prst="rect">
            <a:avLst/>
          </a:prstGeom>
        </p:spPr>
        <p:txBody>
          <a:bodyPr wrap="square" lIns="82892" tIns="41446" rIns="82892" bIns="41446">
            <a:spAutoFit/>
          </a:bodyPr>
          <a:lstStyle/>
          <a:p>
            <a:pPr marL="0" lvl="1"/>
            <a:r>
              <a:rPr lang="ru-RU" sz="1633" b="1" dirty="0">
                <a:solidFill>
                  <a:schemeClr val="bg1"/>
                </a:solidFill>
                <a:latin typeface="Times New Roman" pitchFamily="18" charset="0"/>
                <a:cs typeface="Times New Roman" pitchFamily="18" charset="0"/>
              </a:rPr>
              <a:t>Информирование работодателей о наличии и составе кадрового резерва</a:t>
            </a:r>
          </a:p>
        </p:txBody>
      </p:sp>
      <p:sp>
        <p:nvSpPr>
          <p:cNvPr id="9" name="Овал 8">
            <a:extLst>
              <a:ext uri="{FF2B5EF4-FFF2-40B4-BE49-F238E27FC236}">
                <a16:creationId xmlns:a16="http://schemas.microsoft.com/office/drawing/2014/main" xmlns="" id="{6A517DB1-3356-4F04-AD7D-C58A8861C053}"/>
              </a:ext>
            </a:extLst>
          </p:cNvPr>
          <p:cNvSpPr/>
          <p:nvPr/>
        </p:nvSpPr>
        <p:spPr>
          <a:xfrm>
            <a:off x="6898440" y="1479526"/>
            <a:ext cx="3940526" cy="3872650"/>
          </a:xfrm>
          <a:prstGeom prst="ellipse">
            <a:avLst/>
          </a:prstGeom>
          <a:solidFill>
            <a:srgbClr val="FFC000">
              <a:alpha val="10000"/>
            </a:srgb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1" name="Овал 10">
            <a:extLst>
              <a:ext uri="{FF2B5EF4-FFF2-40B4-BE49-F238E27FC236}">
                <a16:creationId xmlns:a16="http://schemas.microsoft.com/office/drawing/2014/main" xmlns="" id="{DBF52AE5-3C81-4E73-AEC3-DC8A1B5D2392}"/>
              </a:ext>
            </a:extLst>
          </p:cNvPr>
          <p:cNvSpPr/>
          <p:nvPr/>
        </p:nvSpPr>
        <p:spPr>
          <a:xfrm>
            <a:off x="995601" y="2429740"/>
            <a:ext cx="3827426" cy="1814222"/>
          </a:xfrm>
          <a:prstGeom prst="ellipse">
            <a:avLst/>
          </a:prstGeom>
          <a:solidFill>
            <a:schemeClr val="bg2">
              <a:lumMod val="50000"/>
              <a:alpha val="1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33"/>
          </a:p>
        </p:txBody>
      </p:sp>
      <p:sp>
        <p:nvSpPr>
          <p:cNvPr id="12" name="TextBox 11">
            <a:extLst>
              <a:ext uri="{FF2B5EF4-FFF2-40B4-BE49-F238E27FC236}">
                <a16:creationId xmlns:a16="http://schemas.microsoft.com/office/drawing/2014/main" xmlns="" id="{1710BD6D-733D-4089-BD5C-2D7991E58F65}"/>
              </a:ext>
            </a:extLst>
          </p:cNvPr>
          <p:cNvSpPr txBox="1"/>
          <p:nvPr/>
        </p:nvSpPr>
        <p:spPr>
          <a:xfrm>
            <a:off x="10361399" y="3274562"/>
            <a:ext cx="248786" cy="259751"/>
          </a:xfrm>
          <a:prstGeom prst="rect">
            <a:avLst/>
          </a:prstGeom>
          <a:noFill/>
        </p:spPr>
        <p:txBody>
          <a:bodyPr wrap="none" rtlCol="0">
            <a:spAutoFit/>
          </a:bodyPr>
          <a:lstStyle/>
          <a:p>
            <a:r>
              <a:rPr lang="ru-RU" sz="1088" dirty="0"/>
              <a:t>  </a:t>
            </a:r>
          </a:p>
        </p:txBody>
      </p:sp>
      <p:pic>
        <p:nvPicPr>
          <p:cNvPr id="32" name="Picture 2" descr="C:\Program Files\Microsoft Office\MEDIA\CAGCAT10\j0291984.wmf">
            <a:extLst>
              <a:ext uri="{FF2B5EF4-FFF2-40B4-BE49-F238E27FC236}">
                <a16:creationId xmlns:a16="http://schemas.microsoft.com/office/drawing/2014/main" xmlns="" id="{72B1B085-2E8F-4134-B782-36AFA0DAE3FE}"/>
              </a:ext>
            </a:extLst>
          </p:cNvPr>
          <p:cNvPicPr>
            <a:picLocks noChangeAspect="1" noChangeArrowheads="1"/>
          </p:cNvPicPr>
          <p:nvPr/>
        </p:nvPicPr>
        <p:blipFill>
          <a:blip r:embed="rId2" cstate="print"/>
          <a:srcRect/>
          <a:stretch>
            <a:fillRect/>
          </a:stretch>
        </p:blipFill>
        <p:spPr bwMode="auto">
          <a:xfrm>
            <a:off x="1373506" y="2961951"/>
            <a:ext cx="456427" cy="483209"/>
          </a:xfrm>
          <a:prstGeom prst="rect">
            <a:avLst/>
          </a:prstGeom>
          <a:noFill/>
        </p:spPr>
      </p:pic>
      <p:sp>
        <p:nvSpPr>
          <p:cNvPr id="34" name="Дуга 33">
            <a:extLst>
              <a:ext uri="{FF2B5EF4-FFF2-40B4-BE49-F238E27FC236}">
                <a16:creationId xmlns:a16="http://schemas.microsoft.com/office/drawing/2014/main" xmlns="" id="{5DA18461-CAD3-4131-86D3-C648E9D519B5}"/>
              </a:ext>
            </a:extLst>
          </p:cNvPr>
          <p:cNvSpPr/>
          <p:nvPr/>
        </p:nvSpPr>
        <p:spPr>
          <a:xfrm>
            <a:off x="2872130" y="3203556"/>
            <a:ext cx="3560010" cy="650462"/>
          </a:xfrm>
          <a:prstGeom prst="arc">
            <a:avLst>
              <a:gd name="adj1" fmla="val 12723471"/>
              <a:gd name="adj2" fmla="val 20658264"/>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35" name="TextBox 34">
            <a:extLst>
              <a:ext uri="{FF2B5EF4-FFF2-40B4-BE49-F238E27FC236}">
                <a16:creationId xmlns:a16="http://schemas.microsoft.com/office/drawing/2014/main" xmlns="" id="{A721071B-4156-4881-AD39-6081407B2717}"/>
              </a:ext>
            </a:extLst>
          </p:cNvPr>
          <p:cNvSpPr txBox="1"/>
          <p:nvPr/>
        </p:nvSpPr>
        <p:spPr>
          <a:xfrm>
            <a:off x="7930971" y="5331496"/>
            <a:ext cx="1954478" cy="287771"/>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Строительная отрасль</a:t>
            </a:r>
          </a:p>
        </p:txBody>
      </p:sp>
      <p:sp>
        <p:nvSpPr>
          <p:cNvPr id="40" name="TextBox 39">
            <a:extLst>
              <a:ext uri="{FF2B5EF4-FFF2-40B4-BE49-F238E27FC236}">
                <a16:creationId xmlns:a16="http://schemas.microsoft.com/office/drawing/2014/main" xmlns="" id="{973774F3-10B0-43E4-9740-14833C7F1433}"/>
              </a:ext>
            </a:extLst>
          </p:cNvPr>
          <p:cNvSpPr txBox="1"/>
          <p:nvPr/>
        </p:nvSpPr>
        <p:spPr>
          <a:xfrm>
            <a:off x="2030254" y="4235530"/>
            <a:ext cx="1503695" cy="287771"/>
          </a:xfrm>
          <a:prstGeom prst="rect">
            <a:avLst/>
          </a:prstGeom>
          <a:noFill/>
        </p:spPr>
        <p:txBody>
          <a:bodyPr wrap="square" rtlCol="0">
            <a:spAutoFit/>
          </a:bodyPr>
          <a:lstStyle/>
          <a:p>
            <a:pPr algn="ctr"/>
            <a:r>
              <a:rPr lang="ru-RU" sz="1270" b="1" dirty="0">
                <a:latin typeface="Times New Roman" pitchFamily="18" charset="0"/>
                <a:cs typeface="Times New Roman" pitchFamily="18" charset="0"/>
              </a:rPr>
              <a:t>Рынок труда</a:t>
            </a:r>
          </a:p>
        </p:txBody>
      </p:sp>
      <p:pic>
        <p:nvPicPr>
          <p:cNvPr id="46" name="Рисунок 45" descr="Изображение выглядит как земля, книга, текст, внешний&#10;&#10;Описание создано автоматически">
            <a:extLst>
              <a:ext uri="{FF2B5EF4-FFF2-40B4-BE49-F238E27FC236}">
                <a16:creationId xmlns:a16="http://schemas.microsoft.com/office/drawing/2014/main" xmlns="" id="{56087141-6082-474E-A9B0-EDA7A0CE6E40}"/>
              </a:ext>
            </a:extLst>
          </p:cNvPr>
          <p:cNvPicPr>
            <a:picLocks noChangeAspect="1"/>
          </p:cNvPicPr>
          <p:nvPr/>
        </p:nvPicPr>
        <p:blipFill>
          <a:blip r:embed="rId3"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5637279" y="1144932"/>
            <a:ext cx="830647" cy="1282028"/>
          </a:xfrm>
          <a:prstGeom prst="rect">
            <a:avLst/>
          </a:prstGeom>
        </p:spPr>
      </p:pic>
      <p:sp>
        <p:nvSpPr>
          <p:cNvPr id="47" name="TextBox 46">
            <a:extLst>
              <a:ext uri="{FF2B5EF4-FFF2-40B4-BE49-F238E27FC236}">
                <a16:creationId xmlns:a16="http://schemas.microsoft.com/office/drawing/2014/main" xmlns="" id="{0CF7C0AE-2051-4F4A-BB2A-A778C1CEB9CE}"/>
              </a:ext>
            </a:extLst>
          </p:cNvPr>
          <p:cNvSpPr txBox="1"/>
          <p:nvPr/>
        </p:nvSpPr>
        <p:spPr>
          <a:xfrm>
            <a:off x="5423310" y="2376771"/>
            <a:ext cx="1233543" cy="287771"/>
          </a:xfrm>
          <a:prstGeom prst="rect">
            <a:avLst/>
          </a:prstGeom>
          <a:noFill/>
        </p:spPr>
        <p:txBody>
          <a:bodyPr wrap="square" rtlCol="0">
            <a:spAutoFit/>
          </a:bodyPr>
          <a:lstStyle/>
          <a:p>
            <a:pPr algn="ctr"/>
            <a:r>
              <a:rPr lang="ru-RU" sz="1200" b="1" dirty="0">
                <a:solidFill>
                  <a:srgbClr val="FF0000"/>
                </a:solidFill>
                <a:latin typeface="Times New Roman" pitchFamily="18" charset="0"/>
                <a:cs typeface="Times New Roman" pitchFamily="18" charset="0"/>
              </a:rPr>
              <a:t>Работодатель</a:t>
            </a:r>
          </a:p>
        </p:txBody>
      </p:sp>
      <p:sp>
        <p:nvSpPr>
          <p:cNvPr id="48" name="TextBox 47">
            <a:extLst>
              <a:ext uri="{FF2B5EF4-FFF2-40B4-BE49-F238E27FC236}">
                <a16:creationId xmlns:a16="http://schemas.microsoft.com/office/drawing/2014/main" xmlns="" id="{01E641C1-7058-4249-9A73-74C5427F5E03}"/>
              </a:ext>
            </a:extLst>
          </p:cNvPr>
          <p:cNvSpPr txBox="1"/>
          <p:nvPr/>
        </p:nvSpPr>
        <p:spPr>
          <a:xfrm>
            <a:off x="2732665" y="3804978"/>
            <a:ext cx="2154128" cy="461665"/>
          </a:xfrm>
          <a:prstGeom prst="rect">
            <a:avLst/>
          </a:prstGeom>
          <a:noFill/>
        </p:spPr>
        <p:txBody>
          <a:bodyPr wrap="square" rtlCol="0">
            <a:spAutoFit/>
          </a:bodyPr>
          <a:lstStyle/>
          <a:p>
            <a:pPr algn="ctr"/>
            <a:r>
              <a:rPr lang="ru-RU" sz="1200" b="1" dirty="0">
                <a:solidFill>
                  <a:srgbClr val="FF0000"/>
                </a:solidFill>
                <a:latin typeface="Times New Roman" pitchFamily="18" charset="0"/>
                <a:cs typeface="Times New Roman" pitchFamily="18" charset="0"/>
              </a:rPr>
              <a:t>Квалифицированный работник</a:t>
            </a:r>
          </a:p>
        </p:txBody>
      </p:sp>
      <p:sp>
        <p:nvSpPr>
          <p:cNvPr id="53" name="TextBox 52">
            <a:extLst>
              <a:ext uri="{FF2B5EF4-FFF2-40B4-BE49-F238E27FC236}">
                <a16:creationId xmlns:a16="http://schemas.microsoft.com/office/drawing/2014/main" xmlns="" id="{3DD71782-0604-474E-B19D-973EB3CCC3D0}"/>
              </a:ext>
            </a:extLst>
          </p:cNvPr>
          <p:cNvSpPr txBox="1"/>
          <p:nvPr/>
        </p:nvSpPr>
        <p:spPr>
          <a:xfrm>
            <a:off x="959183" y="3385707"/>
            <a:ext cx="1156274" cy="646331"/>
          </a:xfrm>
          <a:prstGeom prst="rect">
            <a:avLst/>
          </a:prstGeom>
          <a:noFill/>
        </p:spPr>
        <p:txBody>
          <a:bodyPr wrap="square" rtlCol="0">
            <a:spAutoFit/>
          </a:bodyPr>
          <a:lstStyle/>
          <a:p>
            <a:pPr algn="ctr"/>
            <a:r>
              <a:rPr lang="ru-RU" sz="1200" b="1" dirty="0">
                <a:solidFill>
                  <a:srgbClr val="C00000"/>
                </a:solidFill>
                <a:latin typeface="Times New Roman" pitchFamily="18" charset="0"/>
                <a:cs typeface="Times New Roman" pitchFamily="18" charset="0"/>
              </a:rPr>
              <a:t>Выпускники колледжей и ВУЗов</a:t>
            </a:r>
          </a:p>
        </p:txBody>
      </p:sp>
      <p:sp>
        <p:nvSpPr>
          <p:cNvPr id="54" name="Блок-схема: процесс 53">
            <a:extLst>
              <a:ext uri="{FF2B5EF4-FFF2-40B4-BE49-F238E27FC236}">
                <a16:creationId xmlns:a16="http://schemas.microsoft.com/office/drawing/2014/main" xmlns="" id="{35E11470-D26B-465C-B52E-49AAAD9B8AA9}"/>
              </a:ext>
            </a:extLst>
          </p:cNvPr>
          <p:cNvSpPr/>
          <p:nvPr/>
        </p:nvSpPr>
        <p:spPr>
          <a:xfrm>
            <a:off x="2094063" y="2866429"/>
            <a:ext cx="953693" cy="575177"/>
          </a:xfrm>
          <a:prstGeom prst="flowChartProcess">
            <a:avLst/>
          </a:prstGeom>
          <a:solidFill>
            <a:srgbClr val="FFC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55" name="TextBox 54">
            <a:extLst>
              <a:ext uri="{FF2B5EF4-FFF2-40B4-BE49-F238E27FC236}">
                <a16:creationId xmlns:a16="http://schemas.microsoft.com/office/drawing/2014/main" xmlns="" id="{6632AAE7-60B1-417A-B13E-FE03C520BF09}"/>
              </a:ext>
            </a:extLst>
          </p:cNvPr>
          <p:cNvSpPr txBox="1"/>
          <p:nvPr/>
        </p:nvSpPr>
        <p:spPr>
          <a:xfrm>
            <a:off x="2181248" y="2892709"/>
            <a:ext cx="784999" cy="287771"/>
          </a:xfrm>
          <a:prstGeom prst="rect">
            <a:avLst/>
          </a:prstGeom>
          <a:noFill/>
        </p:spPr>
        <p:txBody>
          <a:bodyPr wrap="square" rtlCol="0">
            <a:spAutoFit/>
          </a:bodyPr>
          <a:lstStyle/>
          <a:p>
            <a:pPr algn="ctr"/>
            <a:r>
              <a:rPr lang="ru-RU" sz="1270" b="1" dirty="0">
                <a:solidFill>
                  <a:srgbClr val="FF0000"/>
                </a:solidFill>
                <a:latin typeface="Times New Roman" pitchFamily="18" charset="0"/>
                <a:cs typeface="Times New Roman" pitchFamily="18" charset="0"/>
              </a:rPr>
              <a:t>НОК</a:t>
            </a:r>
          </a:p>
        </p:txBody>
      </p:sp>
      <p:pic>
        <p:nvPicPr>
          <p:cNvPr id="63" name="Рисунок 6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F13B9854-CEDD-4106-8F63-463E359BA5A1}"/>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5978186" y="2882625"/>
            <a:ext cx="353849" cy="562046"/>
          </a:xfrm>
          <a:prstGeom prst="rect">
            <a:avLst/>
          </a:prstGeom>
        </p:spPr>
      </p:pic>
      <p:pic>
        <p:nvPicPr>
          <p:cNvPr id="65" name="Рисунок 64"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EA3EF82C-BF15-4134-8382-8779CAFBCCAE}"/>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5912020" y="3327899"/>
            <a:ext cx="309038" cy="490869"/>
          </a:xfrm>
          <a:prstGeom prst="rect">
            <a:avLst/>
          </a:prstGeom>
        </p:spPr>
      </p:pic>
      <p:pic>
        <p:nvPicPr>
          <p:cNvPr id="73" name="Рисунок 72"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3A0D3A93-E1EE-4952-9BBB-F394B3592F29}"/>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3643100" y="3251397"/>
            <a:ext cx="193176" cy="306836"/>
          </a:xfrm>
          <a:prstGeom prst="rect">
            <a:avLst/>
          </a:prstGeom>
        </p:spPr>
      </p:pic>
      <p:sp>
        <p:nvSpPr>
          <p:cNvPr id="75" name="Дуга 74">
            <a:extLst>
              <a:ext uri="{FF2B5EF4-FFF2-40B4-BE49-F238E27FC236}">
                <a16:creationId xmlns:a16="http://schemas.microsoft.com/office/drawing/2014/main" xmlns="" id="{1259936C-685A-442C-9F09-462150793EE1}"/>
              </a:ext>
            </a:extLst>
          </p:cNvPr>
          <p:cNvSpPr/>
          <p:nvPr/>
        </p:nvSpPr>
        <p:spPr>
          <a:xfrm rot="15949322">
            <a:off x="1982523" y="2099563"/>
            <a:ext cx="691523" cy="2883323"/>
          </a:xfrm>
          <a:prstGeom prst="arc">
            <a:avLst>
              <a:gd name="adj1" fmla="val 18498563"/>
              <a:gd name="adj2" fmla="val 4343925"/>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pic>
        <p:nvPicPr>
          <p:cNvPr id="76" name="Рисунок 75"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049F3ECC-52F0-4F3D-9837-41963713E9D3}"/>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3374016" y="3322094"/>
            <a:ext cx="193176" cy="306836"/>
          </a:xfrm>
          <a:prstGeom prst="rect">
            <a:avLst/>
          </a:prstGeom>
        </p:spPr>
      </p:pic>
      <p:pic>
        <p:nvPicPr>
          <p:cNvPr id="77" name="Рисунок 76"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91742B6B-C39C-4445-B68B-BFD79B540E5B}"/>
              </a:ext>
            </a:extLst>
          </p:cNvPr>
          <p:cNvPicPr>
            <a:picLocks noChangeAspect="1"/>
          </p:cNvPicPr>
          <p:nvPr/>
        </p:nvPicPr>
        <p:blipFill>
          <a:blip r:embed="rId8"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3919771" y="3334133"/>
            <a:ext cx="193176" cy="306836"/>
          </a:xfrm>
          <a:prstGeom prst="rect">
            <a:avLst/>
          </a:prstGeom>
        </p:spPr>
      </p:pic>
      <p:pic>
        <p:nvPicPr>
          <p:cNvPr id="80" name="Рисунок 79"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53551CEB-3DE9-454E-B47B-54C4B46B2BE5}"/>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1703782" y="3930542"/>
            <a:ext cx="309038" cy="490869"/>
          </a:xfrm>
          <a:prstGeom prst="rect">
            <a:avLst/>
          </a:prstGeom>
        </p:spPr>
      </p:pic>
      <p:sp>
        <p:nvSpPr>
          <p:cNvPr id="81" name="Дуга 80">
            <a:extLst>
              <a:ext uri="{FF2B5EF4-FFF2-40B4-BE49-F238E27FC236}">
                <a16:creationId xmlns:a16="http://schemas.microsoft.com/office/drawing/2014/main" xmlns="" id="{C1D9B674-F1F8-4F25-9BC5-D57D7EA5D611}"/>
              </a:ext>
            </a:extLst>
          </p:cNvPr>
          <p:cNvSpPr/>
          <p:nvPr/>
        </p:nvSpPr>
        <p:spPr>
          <a:xfrm rot="11648435">
            <a:off x="1910582" y="3358511"/>
            <a:ext cx="451502" cy="689106"/>
          </a:xfrm>
          <a:prstGeom prst="arc">
            <a:avLst>
              <a:gd name="adj1" fmla="val 17323036"/>
              <a:gd name="adj2" fmla="val 5451123"/>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82" name="Дуга 81">
            <a:extLst>
              <a:ext uri="{FF2B5EF4-FFF2-40B4-BE49-F238E27FC236}">
                <a16:creationId xmlns:a16="http://schemas.microsoft.com/office/drawing/2014/main" xmlns="" id="{DFE01BCC-EC1C-4E16-B42A-85A9DE55F29C}"/>
              </a:ext>
            </a:extLst>
          </p:cNvPr>
          <p:cNvSpPr/>
          <p:nvPr/>
        </p:nvSpPr>
        <p:spPr>
          <a:xfrm rot="15949322">
            <a:off x="2324589" y="2205511"/>
            <a:ext cx="691523" cy="2883323"/>
          </a:xfrm>
          <a:prstGeom prst="arc">
            <a:avLst>
              <a:gd name="adj1" fmla="val 18498563"/>
              <a:gd name="adj2" fmla="val 355851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cxnSp>
        <p:nvCxnSpPr>
          <p:cNvPr id="79" name="Прямая со стрелкой 78">
            <a:extLst>
              <a:ext uri="{FF2B5EF4-FFF2-40B4-BE49-F238E27FC236}">
                <a16:creationId xmlns:a16="http://schemas.microsoft.com/office/drawing/2014/main" xmlns="" id="{D2799ECF-BE3D-42D9-A736-BB70C0D17884}"/>
              </a:ext>
            </a:extLst>
          </p:cNvPr>
          <p:cNvCxnSpPr>
            <a:cxnSpLocks/>
          </p:cNvCxnSpPr>
          <p:nvPr/>
        </p:nvCxnSpPr>
        <p:spPr>
          <a:xfrm flipH="1">
            <a:off x="5284980" y="2260449"/>
            <a:ext cx="265108" cy="143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Блок-схема: документ 82">
            <a:extLst>
              <a:ext uri="{FF2B5EF4-FFF2-40B4-BE49-F238E27FC236}">
                <a16:creationId xmlns:a16="http://schemas.microsoft.com/office/drawing/2014/main" xmlns="" id="{2ACEB3D3-5821-4481-AA87-2B84E930CAC0}"/>
              </a:ext>
            </a:extLst>
          </p:cNvPr>
          <p:cNvSpPr/>
          <p:nvPr/>
        </p:nvSpPr>
        <p:spPr>
          <a:xfrm>
            <a:off x="6393615" y="994716"/>
            <a:ext cx="465544" cy="720920"/>
          </a:xfrm>
          <a:prstGeom prst="flowChartDocument">
            <a:avLst/>
          </a:prstGeom>
          <a:solidFill>
            <a:schemeClr val="accent4">
              <a:lumMod val="75000"/>
              <a:alpha val="2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xmlns="" id="{EFBC96FF-47D9-49B6-B287-F8ED991E5838}"/>
              </a:ext>
            </a:extLst>
          </p:cNvPr>
          <p:cNvSpPr txBox="1"/>
          <p:nvPr/>
        </p:nvSpPr>
        <p:spPr>
          <a:xfrm>
            <a:off x="6224362" y="1224994"/>
            <a:ext cx="784999" cy="287771"/>
          </a:xfrm>
          <a:prstGeom prst="rect">
            <a:avLst/>
          </a:prstGeom>
          <a:noFill/>
        </p:spPr>
        <p:txBody>
          <a:bodyPr wrap="square" rtlCol="0">
            <a:spAutoFit/>
          </a:bodyPr>
          <a:lstStyle/>
          <a:p>
            <a:pPr algn="ctr"/>
            <a:r>
              <a:rPr lang="ru-RU" sz="1270" b="1" dirty="0">
                <a:solidFill>
                  <a:srgbClr val="0070C0"/>
                </a:solidFill>
                <a:latin typeface="Times New Roman" pitchFamily="18" charset="0"/>
                <a:cs typeface="Times New Roman" pitchFamily="18" charset="0"/>
              </a:rPr>
              <a:t>ППР</a:t>
            </a:r>
          </a:p>
        </p:txBody>
      </p:sp>
      <p:pic>
        <p:nvPicPr>
          <p:cNvPr id="85" name="Рисунок 84"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38A5C870-DECB-4C72-BD63-0DE5F637E690}"/>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6064420" y="3480299"/>
            <a:ext cx="309038" cy="490869"/>
          </a:xfrm>
          <a:prstGeom prst="rect">
            <a:avLst/>
          </a:prstGeom>
        </p:spPr>
      </p:pic>
      <p:pic>
        <p:nvPicPr>
          <p:cNvPr id="86" name="Рисунок 85" descr="Изображение выглядит как желтый, человек, носит, держит&#10;&#10;Описание создано автоматически">
            <a:extLst>
              <a:ext uri="{FF2B5EF4-FFF2-40B4-BE49-F238E27FC236}">
                <a16:creationId xmlns:a16="http://schemas.microsoft.com/office/drawing/2014/main" xmlns="" id="{248C9EBE-4444-4C82-AA90-5491D3AB050F}"/>
              </a:ext>
            </a:extLst>
          </p:cNvPr>
          <p:cNvPicPr>
            <a:picLocks noChangeAspect="1"/>
          </p:cNvPicPr>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6216820" y="3632699"/>
            <a:ext cx="309038" cy="490869"/>
          </a:xfrm>
          <a:prstGeom prst="rect">
            <a:avLst/>
          </a:prstGeom>
        </p:spPr>
      </p:pic>
      <p:pic>
        <p:nvPicPr>
          <p:cNvPr id="57" name="Рисунок 56" descr="Объект строительства">
            <a:extLst>
              <a:ext uri="{FF2B5EF4-FFF2-40B4-BE49-F238E27FC236}">
                <a16:creationId xmlns:a16="http://schemas.microsoft.com/office/drawing/2014/main" xmlns="" id="{2AC0275E-A4D4-4AD1-95E5-C1330721BFFB}"/>
              </a:ext>
            </a:extLst>
          </p:cNvPr>
          <p:cNvPicPr>
            <a:picLocks noChangeAspect="1"/>
          </p:cNvPicPr>
          <p:nvPr/>
        </p:nvPicPr>
        <p:blipFill>
          <a:blip r:embed="rId9" cstate="print">
            <a:extLst>
              <a:ext uri="{28A0092B-C50C-407E-A947-70E740481C1C}">
                <a14:useLocalDpi xmlns:a14="http://schemas.microsoft.com/office/drawing/2010/main" xmlns="" val="0"/>
              </a:ext>
              <a:ext uri="{837473B0-CC2E-450A-ABE3-18F120FF3D39}">
                <a1611:picAttrSrcUrl xmlns:a1611="http://schemas.microsoft.com/office/drawing/2016/11/main" xmlns="" r:id="rId10"/>
              </a:ext>
            </a:extLst>
          </a:blip>
          <a:stretch>
            <a:fillRect/>
          </a:stretch>
        </p:blipFill>
        <p:spPr>
          <a:xfrm>
            <a:off x="7904998" y="3365038"/>
            <a:ext cx="1681253" cy="1100995"/>
          </a:xfrm>
          <a:prstGeom prst="rect">
            <a:avLst/>
          </a:prstGeom>
        </p:spPr>
      </p:pic>
      <p:sp>
        <p:nvSpPr>
          <p:cNvPr id="89" name="Стрелка: влево-вправо 88">
            <a:extLst>
              <a:ext uri="{FF2B5EF4-FFF2-40B4-BE49-F238E27FC236}">
                <a16:creationId xmlns:a16="http://schemas.microsoft.com/office/drawing/2014/main" xmlns="" id="{755E23F4-3F8D-471B-ADCF-118BFDE814B4}"/>
              </a:ext>
            </a:extLst>
          </p:cNvPr>
          <p:cNvSpPr/>
          <p:nvPr/>
        </p:nvSpPr>
        <p:spPr>
          <a:xfrm rot="3102691">
            <a:off x="6483639" y="2413115"/>
            <a:ext cx="1873691" cy="105856"/>
          </a:xfrm>
          <a:prstGeom prst="leftRightArrow">
            <a:avLst/>
          </a:prstGeom>
          <a:solidFill>
            <a:srgbClr val="00B050">
              <a:alpha val="5500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Дуга 90">
            <a:extLst>
              <a:ext uri="{FF2B5EF4-FFF2-40B4-BE49-F238E27FC236}">
                <a16:creationId xmlns:a16="http://schemas.microsoft.com/office/drawing/2014/main" xmlns="" id="{84A7E84A-7777-4DF5-830F-93AAEB0F4F26}"/>
              </a:ext>
            </a:extLst>
          </p:cNvPr>
          <p:cNvSpPr/>
          <p:nvPr/>
        </p:nvSpPr>
        <p:spPr>
          <a:xfrm rot="15949322">
            <a:off x="6644804" y="2053709"/>
            <a:ext cx="691523" cy="2790232"/>
          </a:xfrm>
          <a:prstGeom prst="arc">
            <a:avLst>
              <a:gd name="adj1" fmla="val 18498563"/>
              <a:gd name="adj2" fmla="val 4208363"/>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33"/>
          </a:p>
        </p:txBody>
      </p:sp>
      <p:sp>
        <p:nvSpPr>
          <p:cNvPr id="92" name="TextBox 91">
            <a:extLst>
              <a:ext uri="{FF2B5EF4-FFF2-40B4-BE49-F238E27FC236}">
                <a16:creationId xmlns:a16="http://schemas.microsoft.com/office/drawing/2014/main" xmlns="" id="{72021A9F-E07D-4824-9469-40401D58B7D5}"/>
              </a:ext>
            </a:extLst>
          </p:cNvPr>
          <p:cNvSpPr txBox="1"/>
          <p:nvPr/>
        </p:nvSpPr>
        <p:spPr>
          <a:xfrm>
            <a:off x="5354908" y="4594519"/>
            <a:ext cx="1503695" cy="287771"/>
          </a:xfrm>
          <a:prstGeom prst="rect">
            <a:avLst/>
          </a:prstGeom>
          <a:noFill/>
        </p:spPr>
        <p:txBody>
          <a:bodyPr wrap="square" rtlCol="0">
            <a:spAutoFit/>
          </a:bodyPr>
          <a:lstStyle/>
          <a:p>
            <a:pPr algn="ctr"/>
            <a:r>
              <a:rPr lang="ru-RU" sz="1270" b="1" dirty="0">
                <a:solidFill>
                  <a:srgbClr val="FF0000"/>
                </a:solidFill>
                <a:latin typeface="Times New Roman" pitchFamily="18" charset="0"/>
                <a:cs typeface="Times New Roman" pitchFamily="18" charset="0"/>
              </a:rPr>
              <a:t>Трудовой ресурс</a:t>
            </a:r>
          </a:p>
        </p:txBody>
      </p:sp>
      <p:sp>
        <p:nvSpPr>
          <p:cNvPr id="95" name="TextBox 94">
            <a:extLst>
              <a:ext uri="{FF2B5EF4-FFF2-40B4-BE49-F238E27FC236}">
                <a16:creationId xmlns:a16="http://schemas.microsoft.com/office/drawing/2014/main" xmlns="" id="{C6068D67-E800-4C2D-BD55-06FCDEFD5169}"/>
              </a:ext>
            </a:extLst>
          </p:cNvPr>
          <p:cNvSpPr txBox="1"/>
          <p:nvPr/>
        </p:nvSpPr>
        <p:spPr>
          <a:xfrm>
            <a:off x="7937552" y="790893"/>
            <a:ext cx="3187647" cy="954107"/>
          </a:xfrm>
          <a:prstGeom prst="rect">
            <a:avLst/>
          </a:prstGeom>
          <a:solidFill>
            <a:schemeClr val="accent4">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defRPr sz="1400" b="1">
                <a:solidFill>
                  <a:schemeClr val="bg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t>Снижение издержек на поиск и привлечение квалифицированного трудового ресурса</a:t>
            </a:r>
          </a:p>
        </p:txBody>
      </p:sp>
      <p:sp>
        <p:nvSpPr>
          <p:cNvPr id="51" name="Прямоугольник 50">
            <a:extLst>
              <a:ext uri="{FF2B5EF4-FFF2-40B4-BE49-F238E27FC236}">
                <a16:creationId xmlns:a16="http://schemas.microsoft.com/office/drawing/2014/main" xmlns="" id="{0D252D12-2F4C-4551-80D7-7B4A63900D91}"/>
              </a:ext>
            </a:extLst>
          </p:cNvPr>
          <p:cNvSpPr/>
          <p:nvPr/>
        </p:nvSpPr>
        <p:spPr>
          <a:xfrm>
            <a:off x="7862228" y="429892"/>
            <a:ext cx="2108200" cy="406400"/>
          </a:xfrm>
          <a:prstGeom prst="rect">
            <a:avLst/>
          </a:prstGeom>
          <a:solidFill>
            <a:schemeClr val="accent4">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charset="0"/>
                <a:cs typeface="Times New Roman" charset="0"/>
              </a:rPr>
              <a:t>Работодатели</a:t>
            </a:r>
          </a:p>
        </p:txBody>
      </p:sp>
      <p:sp>
        <p:nvSpPr>
          <p:cNvPr id="52" name="Блок-схема: несколько документов 51">
            <a:extLst>
              <a:ext uri="{FF2B5EF4-FFF2-40B4-BE49-F238E27FC236}">
                <a16:creationId xmlns:a16="http://schemas.microsoft.com/office/drawing/2014/main" xmlns="" id="{69759CB7-FA6B-439C-9020-8857AC7AEF1D}"/>
              </a:ext>
            </a:extLst>
          </p:cNvPr>
          <p:cNvSpPr/>
          <p:nvPr/>
        </p:nvSpPr>
        <p:spPr>
          <a:xfrm>
            <a:off x="6008263" y="1415348"/>
            <a:ext cx="358775" cy="456356"/>
          </a:xfrm>
          <a:prstGeom prst="flowChartMultidocument">
            <a:avLst/>
          </a:prstGeom>
          <a:solidFill>
            <a:schemeClr val="accent2">
              <a:lumMod val="75000"/>
              <a:alpha val="46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a16="http://schemas.microsoft.com/office/drawing/2014/main" xmlns="" id="{BB56A483-0430-4275-8B36-156340F7BBAB}"/>
              </a:ext>
            </a:extLst>
          </p:cNvPr>
          <p:cNvSpPr txBox="1"/>
          <p:nvPr/>
        </p:nvSpPr>
        <p:spPr>
          <a:xfrm>
            <a:off x="5989213" y="1473743"/>
            <a:ext cx="315378" cy="38278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60" name="Блок-схема: магнитный диск 59">
            <a:extLst>
              <a:ext uri="{FF2B5EF4-FFF2-40B4-BE49-F238E27FC236}">
                <a16:creationId xmlns:a16="http://schemas.microsoft.com/office/drawing/2014/main" xmlns="" id="{B9A119D4-5C86-4EC8-B847-265C37AF0BFD}"/>
              </a:ext>
            </a:extLst>
          </p:cNvPr>
          <p:cNvSpPr/>
          <p:nvPr/>
        </p:nvSpPr>
        <p:spPr>
          <a:xfrm>
            <a:off x="3940320" y="1701177"/>
            <a:ext cx="1314996" cy="456356"/>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a:extLst>
              <a:ext uri="{FF2B5EF4-FFF2-40B4-BE49-F238E27FC236}">
                <a16:creationId xmlns:a16="http://schemas.microsoft.com/office/drawing/2014/main" xmlns="" id="{EBB34D51-3F71-46A4-B31D-C9A8A780F2A0}"/>
              </a:ext>
            </a:extLst>
          </p:cNvPr>
          <p:cNvSpPr txBox="1"/>
          <p:nvPr/>
        </p:nvSpPr>
        <p:spPr>
          <a:xfrm>
            <a:off x="4121545" y="1766218"/>
            <a:ext cx="1007407" cy="369332"/>
          </a:xfrm>
          <a:prstGeom prst="rect">
            <a:avLst/>
          </a:prstGeom>
          <a:noFill/>
        </p:spPr>
        <p:txBody>
          <a:bodyPr wrap="square" rtlCol="0">
            <a:spAutoFit/>
          </a:bodyPr>
          <a:lstStyle/>
          <a:p>
            <a:r>
              <a:rPr lang="ru-RU" dirty="0">
                <a:solidFill>
                  <a:schemeClr val="bg1"/>
                </a:solidFill>
                <a:latin typeface="Times New Roman" panose="02020603050405020304" pitchFamily="18" charset="0"/>
                <a:cs typeface="Times New Roman" panose="02020603050405020304" pitchFamily="18" charset="0"/>
              </a:rPr>
              <a:t>Реестры</a:t>
            </a:r>
          </a:p>
        </p:txBody>
      </p:sp>
      <p:sp>
        <p:nvSpPr>
          <p:cNvPr id="62" name="Блок-схема: магнитный диск 61">
            <a:extLst>
              <a:ext uri="{FF2B5EF4-FFF2-40B4-BE49-F238E27FC236}">
                <a16:creationId xmlns:a16="http://schemas.microsoft.com/office/drawing/2014/main" xmlns="" id="{D74ED7DE-22C6-404C-9149-EEB16B83E12B}"/>
              </a:ext>
            </a:extLst>
          </p:cNvPr>
          <p:cNvSpPr/>
          <p:nvPr/>
        </p:nvSpPr>
        <p:spPr>
          <a:xfrm>
            <a:off x="2422224" y="1482102"/>
            <a:ext cx="1314996" cy="45635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a16="http://schemas.microsoft.com/office/drawing/2014/main" xmlns="" id="{52430589-F351-417C-97E0-15CAAA8631E7}"/>
              </a:ext>
            </a:extLst>
          </p:cNvPr>
          <p:cNvSpPr txBox="1"/>
          <p:nvPr/>
        </p:nvSpPr>
        <p:spPr>
          <a:xfrm>
            <a:off x="2372744" y="1545982"/>
            <a:ext cx="1515201" cy="369332"/>
          </a:xfrm>
          <a:prstGeom prst="rect">
            <a:avLst/>
          </a:prstGeom>
          <a:noFill/>
        </p:spPr>
        <p:txBody>
          <a:bodyPr wrap="square" rtlCol="0">
            <a:spAutoFit/>
          </a:bodyPr>
          <a:lstStyle/>
          <a:p>
            <a:r>
              <a:rPr lang="ru-RU" dirty="0" err="1">
                <a:solidFill>
                  <a:schemeClr val="bg1"/>
                </a:solidFill>
                <a:latin typeface="Times New Roman" panose="02020603050405020304" pitchFamily="18" charset="0"/>
                <a:cs typeface="Times New Roman" panose="02020603050405020304" pitchFamily="18" charset="0"/>
              </a:rPr>
              <a:t>Нац.реестры</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66" name="Picture 2" descr="C:\Program Files\Microsoft Office\MEDIA\CAGCAT10\j0291984.wmf">
            <a:extLst>
              <a:ext uri="{FF2B5EF4-FFF2-40B4-BE49-F238E27FC236}">
                <a16:creationId xmlns:a16="http://schemas.microsoft.com/office/drawing/2014/main" xmlns="" id="{98CBD43F-98F0-47AC-9C8B-1165DE9743A0}"/>
              </a:ext>
            </a:extLst>
          </p:cNvPr>
          <p:cNvPicPr>
            <a:picLocks noChangeAspect="1" noChangeArrowheads="1"/>
          </p:cNvPicPr>
          <p:nvPr/>
        </p:nvPicPr>
        <p:blipFill>
          <a:blip r:embed="rId2" cstate="print"/>
          <a:srcRect/>
          <a:stretch>
            <a:fillRect/>
          </a:stretch>
        </p:blipFill>
        <p:spPr bwMode="auto">
          <a:xfrm>
            <a:off x="3409681" y="2885031"/>
            <a:ext cx="339001" cy="358892"/>
          </a:xfrm>
          <a:prstGeom prst="rect">
            <a:avLst/>
          </a:prstGeom>
          <a:noFill/>
        </p:spPr>
      </p:pic>
      <p:pic>
        <p:nvPicPr>
          <p:cNvPr id="67" name="Picture 2" descr="C:\Program Files\Microsoft Office\MEDIA\CAGCAT10\j0291984.wmf">
            <a:extLst>
              <a:ext uri="{FF2B5EF4-FFF2-40B4-BE49-F238E27FC236}">
                <a16:creationId xmlns:a16="http://schemas.microsoft.com/office/drawing/2014/main" xmlns="" id="{5C712E2D-DE23-44CF-944C-CFD4DA0E8A4D}"/>
              </a:ext>
            </a:extLst>
          </p:cNvPr>
          <p:cNvPicPr>
            <a:picLocks noChangeAspect="1" noChangeArrowheads="1"/>
          </p:cNvPicPr>
          <p:nvPr/>
        </p:nvPicPr>
        <p:blipFill>
          <a:blip r:embed="rId2" cstate="print"/>
          <a:srcRect/>
          <a:stretch>
            <a:fillRect/>
          </a:stretch>
        </p:blipFill>
        <p:spPr bwMode="auto">
          <a:xfrm>
            <a:off x="3771375" y="2933062"/>
            <a:ext cx="339001" cy="358892"/>
          </a:xfrm>
          <a:prstGeom prst="rect">
            <a:avLst/>
          </a:prstGeom>
          <a:noFill/>
        </p:spPr>
      </p:pic>
      <p:cxnSp>
        <p:nvCxnSpPr>
          <p:cNvPr id="7" name="Прямая со стрелкой 6">
            <a:extLst>
              <a:ext uri="{FF2B5EF4-FFF2-40B4-BE49-F238E27FC236}">
                <a16:creationId xmlns:a16="http://schemas.microsoft.com/office/drawing/2014/main" xmlns="" id="{E1C071EE-9E85-4870-ACCD-26F8C6B79570}"/>
              </a:ext>
            </a:extLst>
          </p:cNvPr>
          <p:cNvCxnSpPr/>
          <p:nvPr/>
        </p:nvCxnSpPr>
        <p:spPr>
          <a:xfrm flipV="1">
            <a:off x="3345441" y="1940307"/>
            <a:ext cx="0" cy="1160664"/>
          </a:xfrm>
          <a:prstGeom prst="straightConnector1">
            <a:avLst/>
          </a:prstGeom>
          <a:ln w="22225">
            <a:solidFill>
              <a:srgbClr val="FF0000">
                <a:alpha val="99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a:extLst>
              <a:ext uri="{FF2B5EF4-FFF2-40B4-BE49-F238E27FC236}">
                <a16:creationId xmlns:a16="http://schemas.microsoft.com/office/drawing/2014/main" xmlns="" id="{8A9BBC9D-8BFD-4442-91FC-B57E95827A82}"/>
              </a:ext>
            </a:extLst>
          </p:cNvPr>
          <p:cNvCxnSpPr>
            <a:cxnSpLocks/>
          </p:cNvCxnSpPr>
          <p:nvPr/>
        </p:nvCxnSpPr>
        <p:spPr>
          <a:xfrm flipV="1">
            <a:off x="4188574" y="2176187"/>
            <a:ext cx="0" cy="987461"/>
          </a:xfrm>
          <a:prstGeom prst="straightConnector1">
            <a:avLst/>
          </a:prstGeom>
          <a:ln w="22225">
            <a:solidFill>
              <a:srgbClr val="FF0000">
                <a:alpha val="99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xmlns="" id="{D71AA1EF-9169-421F-B444-DF945F828D85}"/>
              </a:ext>
            </a:extLst>
          </p:cNvPr>
          <p:cNvCxnSpPr>
            <a:cxnSpLocks/>
          </p:cNvCxnSpPr>
          <p:nvPr/>
        </p:nvCxnSpPr>
        <p:spPr>
          <a:xfrm>
            <a:off x="5276677" y="1938458"/>
            <a:ext cx="351077" cy="12426"/>
          </a:xfrm>
          <a:prstGeom prst="straightConnector1">
            <a:avLst/>
          </a:prstGeom>
          <a:ln w="158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a:extLst>
              <a:ext uri="{FF2B5EF4-FFF2-40B4-BE49-F238E27FC236}">
                <a16:creationId xmlns:a16="http://schemas.microsoft.com/office/drawing/2014/main" xmlns="" id="{BA0DE0A4-164B-43CF-8CFB-CAD94C7AC7BF}"/>
              </a:ext>
            </a:extLst>
          </p:cNvPr>
          <p:cNvCxnSpPr>
            <a:cxnSpLocks/>
          </p:cNvCxnSpPr>
          <p:nvPr/>
        </p:nvCxnSpPr>
        <p:spPr>
          <a:xfrm>
            <a:off x="6550543" y="2260449"/>
            <a:ext cx="797233" cy="1745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Прямоугольник 77">
            <a:extLst>
              <a:ext uri="{FF2B5EF4-FFF2-40B4-BE49-F238E27FC236}">
                <a16:creationId xmlns:a16="http://schemas.microsoft.com/office/drawing/2014/main" xmlns="" id="{9287F2F6-9F90-474D-B349-459B01D2802E}"/>
              </a:ext>
            </a:extLst>
          </p:cNvPr>
          <p:cNvSpPr/>
          <p:nvPr/>
        </p:nvSpPr>
        <p:spPr>
          <a:xfrm>
            <a:off x="101049" y="5913231"/>
            <a:ext cx="11147976" cy="523220"/>
          </a:xfrm>
          <a:prstGeom prst="rect">
            <a:avLst/>
          </a:prstGeom>
          <a:noFill/>
        </p:spPr>
        <p:txBody>
          <a:bodyPr wrap="square" lIns="91440" tIns="45720" rIns="91440" bIns="45720">
            <a:spAutoFit/>
          </a:bodyPr>
          <a:lstStyle/>
          <a:p>
            <a:pPr algn="ctr"/>
            <a:r>
              <a:rPr lang="ru-RU" sz="28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a:t>
            </a:r>
            <a:r>
              <a:rPr lang="ru-RU" sz="28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ru-RU" sz="28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ВЕДЕНИЕ ОТРАСЛЕВЫХ РЕЕСТРОВ КАДРОВОГО РЕЗЕРВА</a:t>
            </a:r>
            <a:endParaRPr lang="ru-RU" sz="28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04379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497578" y="8393"/>
            <a:ext cx="698763" cy="29408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6" name="Прямоугольник 5"/>
          <p:cNvSpPr/>
          <p:nvPr/>
        </p:nvSpPr>
        <p:spPr>
          <a:xfrm>
            <a:off x="11506355" y="8391"/>
            <a:ext cx="391864" cy="268367"/>
          </a:xfrm>
          <a:prstGeom prst="rect">
            <a:avLst/>
          </a:prstGeom>
        </p:spPr>
        <p:txBody>
          <a:bodyPr wrap="square" lIns="82892" tIns="41446" rIns="82892" bIns="41446">
            <a:spAutoFit/>
          </a:bodyPr>
          <a:lstStyle/>
          <a:p>
            <a:r>
              <a:rPr lang="ru-RU" sz="1200" b="1" dirty="0">
                <a:solidFill>
                  <a:schemeClr val="bg1"/>
                </a:solidFill>
                <a:latin typeface="Times New Roman" panose="02020603050405020304" pitchFamily="18" charset="0"/>
                <a:cs typeface="Times New Roman" panose="02020603050405020304" pitchFamily="18" charset="0"/>
              </a:rPr>
              <a:t>0</a:t>
            </a:r>
          </a:p>
        </p:txBody>
      </p:sp>
      <p:sp>
        <p:nvSpPr>
          <p:cNvPr id="96" name="Прямоугольник 95"/>
          <p:cNvSpPr/>
          <p:nvPr/>
        </p:nvSpPr>
        <p:spPr>
          <a:xfrm>
            <a:off x="-3369" y="1092"/>
            <a:ext cx="5567827" cy="783728"/>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97" name="Прямоугольник 96"/>
          <p:cNvSpPr/>
          <p:nvPr/>
        </p:nvSpPr>
        <p:spPr>
          <a:xfrm>
            <a:off x="59567" y="66403"/>
            <a:ext cx="5367459" cy="653106"/>
          </a:xfrm>
          <a:prstGeom prst="rect">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a:endParaRPr lang="ru-RU" sz="1633"/>
          </a:p>
        </p:txBody>
      </p:sp>
      <p:sp>
        <p:nvSpPr>
          <p:cNvPr id="59" name="Прямоугольник 58"/>
          <p:cNvSpPr/>
          <p:nvPr/>
        </p:nvSpPr>
        <p:spPr>
          <a:xfrm>
            <a:off x="143674" y="133295"/>
            <a:ext cx="5346289" cy="586275"/>
          </a:xfrm>
          <a:prstGeom prst="rect">
            <a:avLst/>
          </a:prstGeom>
        </p:spPr>
        <p:txBody>
          <a:bodyPr wrap="square" lIns="82892" tIns="41446" rIns="82892" bIns="41446">
            <a:spAutoFit/>
          </a:bodyPr>
          <a:lstStyle/>
          <a:p>
            <a:pPr marL="0" lvl="1"/>
            <a:r>
              <a:rPr lang="ru-RU" sz="1633" b="1" dirty="0">
                <a:solidFill>
                  <a:schemeClr val="bg1"/>
                </a:solidFill>
                <a:latin typeface="Times New Roman" pitchFamily="18" charset="0"/>
                <a:cs typeface="Times New Roman" pitchFamily="18" charset="0"/>
              </a:rPr>
              <a:t>Независимая оценка квалификации. </a:t>
            </a:r>
          </a:p>
          <a:p>
            <a:pPr marL="0" lvl="1"/>
            <a:r>
              <a:rPr lang="ru-RU" sz="1633" b="1" dirty="0">
                <a:solidFill>
                  <a:schemeClr val="bg1"/>
                </a:solidFill>
                <a:latin typeface="Times New Roman" pitchFamily="18" charset="0"/>
                <a:cs typeface="Times New Roman" pitchFamily="18" charset="0"/>
              </a:rPr>
              <a:t>Позиция законодателя</a:t>
            </a:r>
          </a:p>
        </p:txBody>
      </p:sp>
      <p:pic>
        <p:nvPicPr>
          <p:cNvPr id="9" name="Рисунок 8">
            <a:extLst>
              <a:ext uri="{FF2B5EF4-FFF2-40B4-BE49-F238E27FC236}">
                <a16:creationId xmlns:a16="http://schemas.microsoft.com/office/drawing/2014/main" xmlns="" id="{EAC7D083-E311-4BC6-BA20-06F036658D35}"/>
              </a:ext>
            </a:extLst>
          </p:cNvPr>
          <p:cNvPicPr>
            <a:picLocks noChangeAspect="1"/>
          </p:cNvPicPr>
          <p:nvPr/>
        </p:nvPicPr>
        <p:blipFill>
          <a:blip r:embed="rId2" cstate="print"/>
          <a:stretch>
            <a:fillRect/>
          </a:stretch>
        </p:blipFill>
        <p:spPr>
          <a:xfrm>
            <a:off x="1850067" y="900085"/>
            <a:ext cx="8611006" cy="3385713"/>
          </a:xfrm>
          <a:prstGeom prst="rect">
            <a:avLst/>
          </a:prstGeom>
        </p:spPr>
      </p:pic>
      <p:sp>
        <p:nvSpPr>
          <p:cNvPr id="8" name="Прямоугольник 7">
            <a:extLst>
              <a:ext uri="{FF2B5EF4-FFF2-40B4-BE49-F238E27FC236}">
                <a16:creationId xmlns:a16="http://schemas.microsoft.com/office/drawing/2014/main" xmlns="" id="{1ECD69FF-CAB1-4145-8801-0F646EE92566}"/>
              </a:ext>
            </a:extLst>
          </p:cNvPr>
          <p:cNvSpPr/>
          <p:nvPr/>
        </p:nvSpPr>
        <p:spPr>
          <a:xfrm>
            <a:off x="511728" y="4411633"/>
            <a:ext cx="10994627" cy="1323439"/>
          </a:xfrm>
          <a:prstGeom prst="rect">
            <a:avLst/>
          </a:prstGeom>
        </p:spPr>
        <p:txBody>
          <a:bodyPr wrap="square">
            <a:spAutoFit/>
          </a:bodyPr>
          <a:lstStyle/>
          <a:p>
            <a:pPr indent="342900" algn="just"/>
            <a:r>
              <a:rPr lang="ru-RU" sz="1600" b="1" dirty="0">
                <a:latin typeface="Times New Roman" panose="02020603050405020304" pitchFamily="18" charset="0"/>
                <a:cs typeface="Times New Roman" panose="02020603050405020304" pitchFamily="18" charset="0"/>
              </a:rPr>
              <a:t>Статья 11. Переходные положения</a:t>
            </a:r>
            <a:endParaRPr lang="ru-RU" sz="1600" dirty="0">
              <a:latin typeface="Times New Roman" panose="02020603050405020304" pitchFamily="18" charset="0"/>
              <a:cs typeface="Times New Roman" panose="02020603050405020304" pitchFamily="18" charset="0"/>
            </a:endParaRPr>
          </a:p>
          <a:p>
            <a:pPr indent="342900" algn="just"/>
            <a:r>
              <a:rPr lang="ru-RU" sz="1600" dirty="0">
                <a:latin typeface="Times New Roman" panose="02020603050405020304" pitchFamily="18" charset="0"/>
                <a:cs typeface="Times New Roman" panose="02020603050405020304" pitchFamily="18" charset="0"/>
              </a:rPr>
              <a:t> В случае, если федеральными законами и иными нормативными правовыми актами Российской Федерации установлен иной порядок проведения оценки квалификации работников или лиц, претендующих на осуществление определенного вида трудовой деятельности, чем это предусмотрено настоящим Федеральным законом …., применение указанного порядка допускается </a:t>
            </a:r>
            <a:r>
              <a:rPr lang="ru-RU" sz="1600" b="1" u="sng" dirty="0">
                <a:latin typeface="Times New Roman" panose="02020603050405020304" pitchFamily="18" charset="0"/>
                <a:cs typeface="Times New Roman" panose="02020603050405020304" pitchFamily="18" charset="0"/>
              </a:rPr>
              <a:t>до 1 июля 2019 года.</a:t>
            </a:r>
            <a:endParaRPr lang="ru-RU" sz="1600" b="1" u="sng" dirty="0">
              <a:effectLst/>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xmlns="" id="{ACACA7CD-941C-4CA4-8EC1-D6178A6CC10B}"/>
              </a:ext>
            </a:extLst>
          </p:cNvPr>
          <p:cNvSpPr/>
          <p:nvPr/>
        </p:nvSpPr>
        <p:spPr>
          <a:xfrm>
            <a:off x="4795164" y="5735072"/>
            <a:ext cx="6711191" cy="584775"/>
          </a:xfrm>
          <a:prstGeom prst="rect">
            <a:avLst/>
          </a:prstGeom>
          <a:solidFill>
            <a:schemeClr val="bg1">
              <a:lumMod val="95000"/>
            </a:schemeClr>
          </a:solidFill>
          <a:ln w="12700">
            <a:solidFill>
              <a:schemeClr val="bg1">
                <a:lumMod val="75000"/>
              </a:schemeClr>
            </a:solidFill>
          </a:ln>
        </p:spPr>
        <p:txBody>
          <a:bodyPr wrap="square">
            <a:spAutoFit/>
          </a:bodyPr>
          <a:lstStyle/>
          <a:p>
            <a:pPr algn="ctr"/>
            <a:r>
              <a:rPr lang="ru-RU" sz="1600" b="1" dirty="0">
                <a:solidFill>
                  <a:srgbClr val="FF0000"/>
                </a:solidFill>
                <a:latin typeface="Times New Roman" panose="02020603050405020304" pitchFamily="18" charset="0"/>
                <a:cs typeface="Times New Roman" panose="02020603050405020304" pitchFamily="18" charset="0"/>
              </a:rPr>
              <a:t>После 1 июля 2019 года НОК единственная установленная законодательно процедура подтверждения квалификации в РФ, </a:t>
            </a:r>
            <a:endParaRPr lang="ru-RU"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14639170"/>
      </p:ext>
    </p:extLst>
  </p:cSld>
  <p:clrMapOvr>
    <a:masterClrMapping/>
  </p:clrMapOvr>
  <p:transition spd="med"/>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518</Words>
  <Application>Microsoft Office PowerPoint</Application>
  <PresentationFormat>Произвольный</PresentationFormat>
  <Paragraphs>133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Герасимов</dc:creator>
  <cp:lastModifiedBy>Ляпидус</cp:lastModifiedBy>
  <cp:revision>84</cp:revision>
  <dcterms:created xsi:type="dcterms:W3CDTF">2019-02-08T16:28:19Z</dcterms:created>
  <dcterms:modified xsi:type="dcterms:W3CDTF">2019-04-23T16:45:21Z</dcterms:modified>
</cp:coreProperties>
</file>